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304" r:id="rId9"/>
    <p:sldId id="308" r:id="rId10"/>
    <p:sldId id="303" r:id="rId11"/>
    <p:sldId id="307" r:id="rId12"/>
    <p:sldId id="305" r:id="rId13"/>
    <p:sldId id="306" r:id="rId14"/>
    <p:sldId id="266" r:id="rId15"/>
    <p:sldId id="310" r:id="rId16"/>
    <p:sldId id="309" r:id="rId17"/>
    <p:sldId id="314" r:id="rId18"/>
    <p:sldId id="311" r:id="rId19"/>
    <p:sldId id="269" r:id="rId20"/>
    <p:sldId id="270" r:id="rId21"/>
    <p:sldId id="273" r:id="rId22"/>
    <p:sldId id="274" r:id="rId23"/>
    <p:sldId id="275" r:id="rId24"/>
    <p:sldId id="276" r:id="rId25"/>
    <p:sldId id="277" r:id="rId26"/>
    <p:sldId id="278" r:id="rId27"/>
    <p:sldId id="315" r:id="rId28"/>
    <p:sldId id="280" r:id="rId29"/>
    <p:sldId id="317" r:id="rId30"/>
    <p:sldId id="318" r:id="rId31"/>
    <p:sldId id="283" r:id="rId32"/>
    <p:sldId id="320" r:id="rId33"/>
    <p:sldId id="316" r:id="rId34"/>
    <p:sldId id="302" r:id="rId35"/>
    <p:sldId id="284" r:id="rId36"/>
    <p:sldId id="285" r:id="rId37"/>
    <p:sldId id="286" r:id="rId38"/>
    <p:sldId id="287" r:id="rId39"/>
    <p:sldId id="288" r:id="rId40"/>
    <p:sldId id="289" r:id="rId41"/>
    <p:sldId id="292" r:id="rId42"/>
    <p:sldId id="291" r:id="rId43"/>
    <p:sldId id="293" r:id="rId44"/>
    <p:sldId id="294" r:id="rId45"/>
    <p:sldId id="296" r:id="rId46"/>
    <p:sldId id="297" r:id="rId47"/>
    <p:sldId id="299" r:id="rId48"/>
    <p:sldId id="300" r:id="rId49"/>
    <p:sldId id="301" r:id="rId50"/>
    <p:sldId id="298" r:id="rId51"/>
    <p:sldId id="295" r:id="rId52"/>
    <p:sldId id="319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117" autoAdjust="0"/>
    <p:restoredTop sz="87416" autoAdjust="0"/>
  </p:normalViewPr>
  <p:slideViewPr>
    <p:cSldViewPr snapToGrid="0">
      <p:cViewPr varScale="1">
        <p:scale>
          <a:sx n="101" d="100"/>
          <a:sy n="101" d="100"/>
        </p:scale>
        <p:origin x="-70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B669-73A6-4390-887D-7E45CC5C543C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CD088B8D-1A6C-42A1-A8AA-DADC703D3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7707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B669-73A6-4390-887D-7E45CC5C543C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8B8D-1A6C-42A1-A8AA-DADC703D3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8701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B669-73A6-4390-887D-7E45CC5C543C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8B8D-1A6C-42A1-A8AA-DADC703D3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637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B669-73A6-4390-887D-7E45CC5C543C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8B8D-1A6C-42A1-A8AA-DADC703D3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66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2B0B669-73A6-4390-887D-7E45CC5C543C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CD088B8D-1A6C-42A1-A8AA-DADC703D3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5766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B669-73A6-4390-887D-7E45CC5C543C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8B8D-1A6C-42A1-A8AA-DADC703D3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15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B669-73A6-4390-887D-7E45CC5C543C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8B8D-1A6C-42A1-A8AA-DADC703D3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5513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B669-73A6-4390-887D-7E45CC5C543C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8B8D-1A6C-42A1-A8AA-DADC703D3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579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B669-73A6-4390-887D-7E45CC5C543C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8B8D-1A6C-42A1-A8AA-DADC703D3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198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B669-73A6-4390-887D-7E45CC5C543C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8B8D-1A6C-42A1-A8AA-DADC703D3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7384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B669-73A6-4390-887D-7E45CC5C543C}" type="datetimeFigureOut">
              <a:rPr lang="en-US" smtClean="0"/>
              <a:pPr/>
              <a:t>5/13/2019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8B8D-1A6C-42A1-A8AA-DADC703D3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4726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42B0B669-73A6-4390-887D-7E45CC5C543C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CD088B8D-1A6C-42A1-A8AA-DADC703D3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8156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Case 39-2015: A 22-YEAR-OLD MAN WITH HYPOXEMIA AND SHOCK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9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48" y="484632"/>
            <a:ext cx="10058400" cy="593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641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69" y="484632"/>
            <a:ext cx="10810875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772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Αντιμετωπιση σηπτικησ καταπληξιασ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l-GR" sz="9600" dirty="0"/>
          </a:p>
        </p:txBody>
      </p:sp>
    </p:spTree>
    <p:extLst>
      <p:ext uri="{BB962C8B-B14F-4D97-AF65-F5344CB8AC3E}">
        <p14:creationId xmlns:p14="http://schemas.microsoft.com/office/powerpoint/2010/main" xmlns="" val="412146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48013" y="3148013"/>
            <a:ext cx="6667500" cy="371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12060"/>
          <a:stretch/>
        </p:blipFill>
        <p:spPr>
          <a:xfrm>
            <a:off x="568960" y="0"/>
            <a:ext cx="104444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894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Πορεια νοσου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4335272" cy="4050792"/>
          </a:xfrm>
        </p:spPr>
        <p:txBody>
          <a:bodyPr>
            <a:normAutofit/>
          </a:bodyPr>
          <a:lstStyle/>
          <a:p>
            <a:r>
              <a:rPr lang="el-GR" dirty="0" smtClean="0"/>
              <a:t>ΧΟΡΗΓΗΣΗ</a:t>
            </a:r>
            <a:r>
              <a:rPr lang="en-US" dirty="0" smtClean="0"/>
              <a:t>:</a:t>
            </a:r>
            <a:r>
              <a:rPr lang="el-GR" dirty="0" smtClean="0"/>
              <a:t> </a:t>
            </a:r>
          </a:p>
          <a:p>
            <a:pPr lvl="1"/>
            <a:r>
              <a:rPr lang="el-GR" sz="2000" dirty="0"/>
              <a:t>ΟΞΥΓΟΝΟΥ ΑΡΧΙΚΑ ΜΕ ΡΙΝΙΚΗ ΠΑΡΟΧΗ </a:t>
            </a:r>
            <a:r>
              <a:rPr lang="en-US" sz="2000" dirty="0"/>
              <a:t>: Sat=89% </a:t>
            </a:r>
          </a:p>
          <a:p>
            <a:pPr lvl="1"/>
            <a:r>
              <a:rPr lang="el-GR" sz="2000" dirty="0" smtClean="0"/>
              <a:t>ΝΟΡΕΠΙΝΕΦΡΙΝΗΣ</a:t>
            </a:r>
            <a:endParaRPr lang="el-GR" dirty="0" smtClean="0"/>
          </a:p>
          <a:p>
            <a:r>
              <a:rPr lang="el-GR" dirty="0" smtClean="0"/>
              <a:t>ΕΛΗΦΘΗ ΡΙΝΙΚΟ ΕΠΙΧΡΙΣΜΑ ΓΙΑ ΕΛΕΓΧΟ ΑΝΤΙΓΟΝΟΥ ΕΝΑΝΤΙ </a:t>
            </a:r>
            <a:r>
              <a:rPr lang="en-US" dirty="0" smtClean="0"/>
              <a:t>INFLUENZA (-)</a:t>
            </a:r>
          </a:p>
          <a:p>
            <a:r>
              <a:rPr lang="el-GR" dirty="0" smtClean="0"/>
              <a:t>ΕΛΗΦΘΗΣΑΝ ΚΑΛΛΙΕΡΓΕΙΕΣ ΑΙΜΑΤΟΣ</a:t>
            </a:r>
            <a:endParaRPr lang="en-US" dirty="0" smtClean="0"/>
          </a:p>
          <a:p>
            <a:pPr lvl="1"/>
            <a:endParaRPr lang="el-GR" sz="2000" dirty="0" smtClean="0"/>
          </a:p>
          <a:p>
            <a:pPr lvl="1">
              <a:buNone/>
            </a:pPr>
            <a:endParaRPr lang="el-GR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238125"/>
            <a:ext cx="6029325" cy="661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014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Πορεια νοσου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01312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30 ΛΕΠΤΑ ΑΡΓΟΤΕΡΑ </a:t>
            </a:r>
          </a:p>
          <a:p>
            <a:pPr lvl="1"/>
            <a:r>
              <a:rPr lang="el-GR" dirty="0" smtClean="0"/>
              <a:t>ΜΗ ΥΦΕΣΗ ΤΗΣ ΔΥΣΠΝΟΙΑΣ ΤΟΥ ΑΣΘΕΝΟΥΣ</a:t>
            </a:r>
          </a:p>
          <a:p>
            <a:pPr lvl="1"/>
            <a:r>
              <a:rPr lang="el-GR" dirty="0" smtClean="0"/>
              <a:t>ΜΕΙΩΣΗ ΑΝΑΠΝΕΥΣΤΙΚΟΥ ΨΙΘΥΡΙΣΜΑΤΟΣ ΑΜΦΩ</a:t>
            </a:r>
          </a:p>
          <a:p>
            <a:r>
              <a:rPr lang="el-GR" dirty="0" smtClean="0"/>
              <a:t>ΤΟΠΟΘΕΤΗΣΗ </a:t>
            </a:r>
            <a:r>
              <a:rPr lang="en-US" dirty="0" err="1" smtClean="0"/>
              <a:t>BiPAP</a:t>
            </a:r>
            <a:endParaRPr lang="en-US" dirty="0" smtClean="0"/>
          </a:p>
          <a:p>
            <a:pPr lvl="1"/>
            <a:r>
              <a:rPr lang="en-US" dirty="0" smtClean="0"/>
              <a:t>Sat=100%, </a:t>
            </a:r>
            <a:r>
              <a:rPr lang="el-GR" dirty="0" smtClean="0"/>
              <a:t>ΑΝΑΠΝΟΕΣ=12/ΛΕΠΤΟ</a:t>
            </a:r>
            <a:endParaRPr lang="en-US" dirty="0" smtClean="0"/>
          </a:p>
          <a:p>
            <a:pPr lvl="1"/>
            <a:r>
              <a:rPr lang="el-GR" dirty="0" smtClean="0"/>
              <a:t>ΑΠ=102/85 </a:t>
            </a:r>
            <a:r>
              <a:rPr lang="en-US" dirty="0" smtClean="0"/>
              <a:t>mmHg, 159 bpm </a:t>
            </a:r>
          </a:p>
          <a:p>
            <a:pPr lvl="1"/>
            <a:r>
              <a:rPr lang="el-GR" dirty="0" smtClean="0"/>
              <a:t>Θ=40.7</a:t>
            </a:r>
          </a:p>
          <a:p>
            <a:r>
              <a:rPr lang="el-GR" dirty="0" smtClean="0"/>
              <a:t>ΧΟΡΗΓΗΣΗ </a:t>
            </a:r>
          </a:p>
          <a:p>
            <a:pPr lvl="1"/>
            <a:r>
              <a:rPr lang="el-GR" dirty="0"/>
              <a:t>ΟΣΕΛΤΑΜΙΒΙΡΗΣ, ΠΙΠΕΡΑΚΙΛΛΙΝΗΣ/ΤΑΖΟΜΠΑΚΤΑΜΗΣ, ΛΕΒΟΦΛΟΞΑΣΙΝΗΣ, ΒΑΝΚΟΜΥΚΙΝΗΣ, ΚΛΙΝΔΑΜΥΚΙΝΗΣ, ΜΕΘΥΛΠΡΕΔΝΙΖΟΛΟΝΗΣ, </a:t>
            </a:r>
            <a:r>
              <a:rPr lang="el-GR" dirty="0" smtClean="0"/>
              <a:t>ΚΕΤΟΡΟΛΑΚΗΣ</a:t>
            </a:r>
          </a:p>
          <a:p>
            <a:endParaRPr lang="el-GR" dirty="0"/>
          </a:p>
          <a:p>
            <a:r>
              <a:rPr lang="el-GR" dirty="0"/>
              <a:t>3 ΩΡΕΣ ΑΡΓΟΤΕΡΑ ΔΙΑΣΩΛΗΝΩΘΗΚΕ ΛΟΓΩ ΥΠΟΞΑΙΜΙΑΣ ΚΑΙ ΔΙΕΚΟΜΙΣΘΗ ΣΤΟ ΚΕΝΤΡΟ ΑΝΑΦΟΡΑΣ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49160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ΣυμφωνειτΕ με την ΑΝΤΙΜΕΤΩΠΙΣΗ του ασθενουσ??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l-GR" sz="2000" dirty="0" smtClean="0"/>
              <a:t>ΧΟΡΗΓΗΣΗ ΟΞΥΓΟΝΟΥ??</a:t>
            </a:r>
            <a:endParaRPr lang="el-GR" sz="2000" dirty="0"/>
          </a:p>
          <a:p>
            <a:pPr lvl="1"/>
            <a:r>
              <a:rPr lang="el-GR" sz="2000" dirty="0" smtClean="0"/>
              <a:t>ΧΟΡΗΓΗΣΗ ΙΝΟΤΡΟΠΩΝ??</a:t>
            </a:r>
          </a:p>
          <a:p>
            <a:pPr lvl="1"/>
            <a:r>
              <a:rPr lang="el-GR" sz="2000" dirty="0" smtClean="0"/>
              <a:t>ΚΑΤΑΛΛΗΛΗΛΗ ΦΑΡΜΑΚΕΥΤΙΚΗ ΑΓΩΓΗ??</a:t>
            </a:r>
          </a:p>
          <a:p>
            <a:pPr lvl="2"/>
            <a:r>
              <a:rPr lang="el-GR" dirty="0"/>
              <a:t>ΟΣΕΛΤΑΜΙΒΙΡΗΣ, </a:t>
            </a:r>
            <a:endParaRPr lang="el-GR" dirty="0" smtClean="0"/>
          </a:p>
          <a:p>
            <a:pPr lvl="2"/>
            <a:r>
              <a:rPr lang="el-GR" dirty="0" smtClean="0"/>
              <a:t>ΠΙΠΕΡΑΚΙΛΛΙΝΗΣ/ΤΑΖΟΜΠΑΚΤΑΜΗΣ</a:t>
            </a:r>
            <a:r>
              <a:rPr lang="el-GR" dirty="0"/>
              <a:t>, </a:t>
            </a:r>
            <a:endParaRPr lang="el-GR" dirty="0" smtClean="0"/>
          </a:p>
          <a:p>
            <a:pPr lvl="2"/>
            <a:r>
              <a:rPr lang="el-GR" dirty="0" smtClean="0"/>
              <a:t>ΛΕΒΟΦΛΟΞΑΣΙΝΗΣ</a:t>
            </a:r>
            <a:r>
              <a:rPr lang="el-GR" dirty="0"/>
              <a:t>, </a:t>
            </a:r>
            <a:endParaRPr lang="el-GR" dirty="0" smtClean="0"/>
          </a:p>
          <a:p>
            <a:pPr lvl="2"/>
            <a:r>
              <a:rPr lang="el-GR" dirty="0" smtClean="0"/>
              <a:t>ΒΑΝΚΟΜΥΚΙΝΗΣ</a:t>
            </a:r>
            <a:r>
              <a:rPr lang="el-GR" dirty="0"/>
              <a:t>, </a:t>
            </a:r>
            <a:endParaRPr lang="el-GR" dirty="0" smtClean="0"/>
          </a:p>
          <a:p>
            <a:pPr lvl="2"/>
            <a:r>
              <a:rPr lang="el-GR" dirty="0" smtClean="0"/>
              <a:t>ΚΛΙΝΔΑΜΥΚΙΝΗΣ</a:t>
            </a:r>
            <a:r>
              <a:rPr lang="el-GR" dirty="0"/>
              <a:t>, </a:t>
            </a:r>
            <a:endParaRPr lang="el-GR" dirty="0" smtClean="0"/>
          </a:p>
          <a:p>
            <a:pPr lvl="2"/>
            <a:r>
              <a:rPr lang="el-GR" dirty="0" smtClean="0"/>
              <a:t>ΜΕΘΥΛΠΡΕΔΝΙΖΟΛΟΝΗΣ</a:t>
            </a:r>
            <a:r>
              <a:rPr lang="el-GR" dirty="0"/>
              <a:t>, </a:t>
            </a:r>
            <a:endParaRPr lang="el-GR" dirty="0" smtClean="0"/>
          </a:p>
          <a:p>
            <a:pPr lvl="2"/>
            <a:r>
              <a:rPr lang="el-GR" dirty="0" smtClean="0"/>
              <a:t>ΚΕΤΟΡΟΛΑΚΗΣ</a:t>
            </a:r>
            <a:endParaRPr lang="el-GR" dirty="0"/>
          </a:p>
          <a:p>
            <a:pPr lvl="1"/>
            <a:endParaRPr lang="el-GR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133789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ΣυμφωνειτΕ με την ΑΝΤΙΜΕΤΩΠΙΣΗ του ασθενουσ??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l-GR" sz="2000" dirty="0" smtClean="0"/>
              <a:t>ΧΟΡΗΓΗΣΗ ΟΞΥΓΟΝΟΥ??</a:t>
            </a:r>
            <a:endParaRPr lang="el-GR" sz="2000" dirty="0"/>
          </a:p>
          <a:p>
            <a:pPr lvl="1"/>
            <a:r>
              <a:rPr lang="el-GR" sz="2000" dirty="0" smtClean="0"/>
              <a:t>ΧΟΡΗΓΗΣΗ ΙΝΟΤΡΟΠΩΝ??</a:t>
            </a:r>
          </a:p>
          <a:p>
            <a:pPr lvl="1"/>
            <a:r>
              <a:rPr lang="el-GR" sz="2000" dirty="0" smtClean="0"/>
              <a:t>ΚΑΤΑΛΛΗΛΗΛΗ ΦΑΡΜΑΚΕΥΤΙΚΗ ΑΓΩΓΗ??</a:t>
            </a:r>
          </a:p>
          <a:p>
            <a:pPr lvl="2"/>
            <a:r>
              <a:rPr lang="el-GR" dirty="0">
                <a:solidFill>
                  <a:srgbClr val="00B050"/>
                </a:solidFill>
              </a:rPr>
              <a:t>ΟΣΕΛΤΑΜΙΒΙΡΗΣ</a:t>
            </a:r>
            <a:r>
              <a:rPr lang="el-GR" dirty="0"/>
              <a:t>, </a:t>
            </a:r>
            <a:endParaRPr lang="el-GR" dirty="0" smtClean="0"/>
          </a:p>
          <a:p>
            <a:pPr lvl="2"/>
            <a:r>
              <a:rPr lang="el-GR" strike="sngStrike" dirty="0" smtClean="0">
                <a:solidFill>
                  <a:srgbClr val="C00000"/>
                </a:solidFill>
              </a:rPr>
              <a:t>ΠΙΠΕΡΑΚΙΛΛΙΝΗΣ/ΤΑΖΟΜΠΑΚΤΑΜΗΣ</a:t>
            </a:r>
            <a:r>
              <a:rPr lang="el-GR" dirty="0"/>
              <a:t>, </a:t>
            </a:r>
            <a:endParaRPr lang="el-GR" dirty="0" smtClean="0"/>
          </a:p>
          <a:p>
            <a:pPr lvl="2"/>
            <a:r>
              <a:rPr lang="el-GR" dirty="0" smtClean="0">
                <a:solidFill>
                  <a:srgbClr val="00B050"/>
                </a:solidFill>
              </a:rPr>
              <a:t>ΛΕΒΟΦΛΟΞΑΣΙΝΗΣ</a:t>
            </a:r>
            <a:r>
              <a:rPr lang="el-GR" dirty="0"/>
              <a:t>, </a:t>
            </a:r>
            <a:endParaRPr lang="el-GR" dirty="0" smtClean="0"/>
          </a:p>
          <a:p>
            <a:pPr lvl="2"/>
            <a:r>
              <a:rPr lang="el-GR" strike="sngStrike" dirty="0" smtClean="0">
                <a:solidFill>
                  <a:srgbClr val="C00000"/>
                </a:solidFill>
              </a:rPr>
              <a:t>ΒΑΝΚΟΜΥΚΙΝΗΣ</a:t>
            </a:r>
            <a:r>
              <a:rPr lang="el-GR" dirty="0"/>
              <a:t>, </a:t>
            </a:r>
            <a:endParaRPr lang="el-GR" dirty="0" smtClean="0"/>
          </a:p>
          <a:p>
            <a:pPr lvl="2"/>
            <a:r>
              <a:rPr lang="el-GR" dirty="0" smtClean="0">
                <a:solidFill>
                  <a:srgbClr val="00B050"/>
                </a:solidFill>
              </a:rPr>
              <a:t>ΚΛΙΝΔΑΜΥΚΙΝΗΣ</a:t>
            </a:r>
            <a:r>
              <a:rPr lang="el-GR" dirty="0"/>
              <a:t>, </a:t>
            </a:r>
            <a:endParaRPr lang="el-GR" dirty="0" smtClean="0"/>
          </a:p>
          <a:p>
            <a:pPr lvl="2"/>
            <a:r>
              <a:rPr lang="el-GR" dirty="0" smtClean="0">
                <a:solidFill>
                  <a:srgbClr val="00B050"/>
                </a:solidFill>
              </a:rPr>
              <a:t>ΜΕΘΥΛΠΡΕΔΝΙΖΟΛΟΝΗΣ</a:t>
            </a:r>
            <a:r>
              <a:rPr lang="el-GR" dirty="0"/>
              <a:t>, </a:t>
            </a:r>
            <a:endParaRPr lang="el-GR" dirty="0" smtClean="0"/>
          </a:p>
          <a:p>
            <a:pPr lvl="2"/>
            <a:r>
              <a:rPr lang="el-GR" dirty="0" smtClean="0">
                <a:solidFill>
                  <a:srgbClr val="00B050"/>
                </a:solidFill>
              </a:rPr>
              <a:t>ΚΕΤΟΡΟΛΑΚΗΣ</a:t>
            </a:r>
            <a:endParaRPr lang="el-GR" dirty="0">
              <a:solidFill>
                <a:srgbClr val="00B050"/>
              </a:solidFill>
            </a:endParaRPr>
          </a:p>
          <a:p>
            <a:pPr lvl="1"/>
            <a:endParaRPr lang="el-GR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326110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30" y="484632"/>
            <a:ext cx="6874684" cy="56875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9814" y="742696"/>
            <a:ext cx="4912186" cy="517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638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ΑΤΟΜΙΚΟ ΙΣΤΟΡΙΚΟ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ΦΑΡΜΑΚΑ (-)</a:t>
            </a:r>
          </a:p>
          <a:p>
            <a:r>
              <a:rPr lang="el-GR" dirty="0" smtClean="0"/>
              <a:t>ΛΟΓΩ ΤΟΥ ΕΠΑΓΓΕΛΜΑΤΟΣ ΠΡΟΣΦΑΤΗ ΕΝΑΣΧΟΛΗΣΗ ΜΕ </a:t>
            </a:r>
            <a:r>
              <a:rPr lang="en-US" dirty="0" smtClean="0"/>
              <a:t>SPRAY </a:t>
            </a:r>
            <a:r>
              <a:rPr lang="el-GR" dirty="0" smtClean="0"/>
              <a:t>ΣΕ ΚΤΙΡΙΑ</a:t>
            </a:r>
          </a:p>
          <a:p>
            <a:r>
              <a:rPr lang="el-GR" dirty="0" smtClean="0"/>
              <a:t>ΤΑΞΙΔΙ (-)</a:t>
            </a:r>
          </a:p>
          <a:p>
            <a:r>
              <a:rPr lang="el-GR" dirty="0" smtClean="0"/>
              <a:t>ΠΡΟΣΦΑΤΗ ΕΠΙΣΚΕΨΗ ΣΤΟΥΣ ΘΕΤΟΥΣ ΓΟΝΕΙΣ ΤΟΥ: ΕΝΑΣ ΕΚ ΤΩΝ ΔΥΟ ΑΝΑΦΕΡΕΤΑΙ ΟΤΙ ΑΙΣΘΑΝΟΤΑΝ ΑΡΡΩΣΤΟΣ ΜΕ ΒΕΛΤΙΩΣΗ ΩΣΤΟΣΟ ΤΗΣ ΣΥΜΠΤΩΜΑΤΟΛΟΓΙΑΣ ΤΟΥ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ΑΙΤΙΑ ΕΙΣΟΔΟΥ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ΑΣΘΕΝΗΣ 22 ΕΤΩΝ ΠΡΟΣΗΛΘΕ ΛΟΓΩ </a:t>
            </a:r>
          </a:p>
          <a:p>
            <a:pPr lvl="1"/>
            <a:r>
              <a:rPr lang="el-GR" dirty="0" smtClean="0"/>
              <a:t>ΚΕΦΑΛΑΛΓΙΑΣ</a:t>
            </a:r>
          </a:p>
          <a:p>
            <a:pPr lvl="1"/>
            <a:r>
              <a:rPr lang="el-GR" dirty="0" smtClean="0"/>
              <a:t>ΑΝΑΦΕΡΟΜΕΝΟΥ ΠΥΡΕΤΟΥ ΚΑΙ ΡΙΓΟΥΣ ΧΩΡΙΣ ΟΜΩΣ ΝΑ ΘΕΡΜΟΜΕΤΡΗΘΕΙ</a:t>
            </a:r>
          </a:p>
          <a:p>
            <a:pPr lvl="1"/>
            <a:r>
              <a:rPr lang="el-GR" dirty="0" smtClean="0"/>
              <a:t>ΜΗ ΠΑΡΑΓΩΓΙΚΟΥ ΒΗΧΑ </a:t>
            </a:r>
          </a:p>
          <a:p>
            <a:r>
              <a:rPr lang="el-GR" dirty="0" smtClean="0"/>
              <a:t>ΑΠΟ 5 ΗΜΕΡΟΥ ΤΗΣ ΕΙΣΑΓΩΓΗΣ</a:t>
            </a:r>
          </a:p>
          <a:p>
            <a:endParaRPr lang="el-GR" dirty="0"/>
          </a:p>
          <a:p>
            <a:r>
              <a:rPr lang="el-GR" dirty="0" smtClean="0"/>
              <a:t>ΕΛΑΒΕ ΠΑΡΑΚΕΤΑΜΟΛΗ ΚΑΙ ΙΒΟΥΠΡΟΦΕΝΗ ΧΩΡΙΣ ΥΦΕΣΗ ΤΩΝ ΣΥΜΠΩΜΑΤΩΝ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887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ΦΥΣΙΚΗ ΕΞΕΤΑΣΗ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ΚΩΜΑΤΩΔΗΣ ΑΣΘΕΝΗΣ ΜΕ ΨΥΧΡΑ ΑΚΡΑ</a:t>
            </a:r>
          </a:p>
          <a:p>
            <a:r>
              <a:rPr lang="en-US" dirty="0" smtClean="0"/>
              <a:t>Sat=82% - </a:t>
            </a:r>
            <a:r>
              <a:rPr lang="el-GR" dirty="0" smtClean="0"/>
              <a:t>ΔΙΑΣΩΛΗΝΩΜΕΝΟΣ</a:t>
            </a:r>
          </a:p>
          <a:p>
            <a:r>
              <a:rPr lang="el-GR" dirty="0" smtClean="0"/>
              <a:t>ΜΕΙΩΜΕΝΟ ΑΝΑΠΝΕΥΣΤΙΚΟ ΨΙΘΥΡΙΣΜΑ ΑΜΦΩ ΚΑΙ ΔΙΑΧΥΤΟΙ ΡΕΓΧΑΖΟΝΤΕΣ-ΚΥΑΝΑ ΧΕΙΛΗ</a:t>
            </a:r>
          </a:p>
          <a:p>
            <a:r>
              <a:rPr lang="el-GR" dirty="0" smtClean="0"/>
              <a:t>ΜΕΙΩΜΕΝΗ ΤΡΙΧΟΕΙΔΙΚΗ ΕΠΑΝΑΠΛΗΡΩΣΗ-125 </a:t>
            </a:r>
            <a:r>
              <a:rPr lang="en-US" dirty="0" err="1" smtClean="0"/>
              <a:t>bpm</a:t>
            </a:r>
            <a:r>
              <a:rPr lang="en-US" dirty="0" smtClean="0"/>
              <a:t>, </a:t>
            </a:r>
            <a:r>
              <a:rPr lang="el-GR" dirty="0" smtClean="0"/>
              <a:t>ΜΗ ΜΕΤΡΗΣΙΜΗ ΑΡΤΗΡΙΑΚΗ ΠΙΕΣΗ. </a:t>
            </a:r>
            <a:endParaRPr lang="en-US" dirty="0" smtClean="0"/>
          </a:p>
          <a:p>
            <a:r>
              <a:rPr lang="el-GR" dirty="0" smtClean="0"/>
              <a:t>ΗΚΓ=</a:t>
            </a:r>
            <a:r>
              <a:rPr lang="en-US" dirty="0" smtClean="0"/>
              <a:t>SR</a:t>
            </a:r>
            <a:endParaRPr lang="el-GR" dirty="0" smtClean="0"/>
          </a:p>
          <a:p>
            <a:r>
              <a:rPr lang="en-US" dirty="0" smtClean="0"/>
              <a:t>S1, S2 </a:t>
            </a:r>
            <a:r>
              <a:rPr lang="el-GR" dirty="0" smtClean="0"/>
              <a:t>ΡΥΘΜΙΚΟΙ, ΦΥΣΗΜΑΤΑ (-)</a:t>
            </a:r>
            <a:endParaRPr lang="en-US" dirty="0" smtClean="0"/>
          </a:p>
          <a:p>
            <a:r>
              <a:rPr lang="el-GR" dirty="0" smtClean="0"/>
              <a:t>ΣΒ=76,2 </a:t>
            </a:r>
            <a:r>
              <a:rPr lang="en-US" dirty="0" smtClean="0"/>
              <a:t>kg, </a:t>
            </a:r>
            <a:r>
              <a:rPr lang="el-GR" dirty="0" smtClean="0"/>
              <a:t>ΥΨΟΣ=180 </a:t>
            </a:r>
            <a:r>
              <a:rPr lang="en-US" dirty="0" smtClean="0"/>
              <a:t>cm</a:t>
            </a:r>
            <a:r>
              <a:rPr lang="el-GR" dirty="0" smtClean="0"/>
              <a:t>,</a:t>
            </a:r>
            <a:r>
              <a:rPr lang="en-US" dirty="0" smtClean="0"/>
              <a:t> θ</a:t>
            </a:r>
            <a:r>
              <a:rPr lang="el-GR" dirty="0" smtClean="0"/>
              <a:t>=36,1 </a:t>
            </a:r>
            <a:r>
              <a:rPr lang="en-US" dirty="0" smtClean="0"/>
              <a:t>C</a:t>
            </a:r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3276"/>
          <a:stretch/>
        </p:blipFill>
        <p:spPr>
          <a:xfrm>
            <a:off x="298323" y="1"/>
            <a:ext cx="1160145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1800" y="1892300"/>
            <a:ext cx="9601200" cy="2291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1800" y="2959100"/>
            <a:ext cx="9601200" cy="2291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1800" y="5511800"/>
            <a:ext cx="9601200" cy="2291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31800" y="6400546"/>
            <a:ext cx="9601200" cy="45745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973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6840" b="-225"/>
          <a:stretch/>
        </p:blipFill>
        <p:spPr>
          <a:xfrm>
            <a:off x="399923" y="1612900"/>
            <a:ext cx="11601450" cy="5245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9923" y="3222244"/>
            <a:ext cx="9601200" cy="2291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1523" y="5647944"/>
            <a:ext cx="9601200" cy="2291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1523" y="6170422"/>
            <a:ext cx="9601200" cy="2291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1523" y="4176014"/>
            <a:ext cx="9601200" cy="4036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99923" y="816356"/>
            <a:ext cx="10058400" cy="41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/>
              <a:t>ΡΙΝΙΚΟ ΕΠΙΧΡΙΣΜΑ</a:t>
            </a:r>
            <a:r>
              <a:rPr lang="en-US" dirty="0" smtClean="0"/>
              <a:t>:</a:t>
            </a:r>
            <a:r>
              <a:rPr lang="el-GR" dirty="0" smtClean="0"/>
              <a:t> </a:t>
            </a:r>
            <a:r>
              <a:rPr lang="en-US" dirty="0" smtClean="0"/>
              <a:t>INFLUENZA TEST (-)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b="5210"/>
          <a:stretch/>
        </p:blipFill>
        <p:spPr>
          <a:xfrm>
            <a:off x="399922" y="240538"/>
            <a:ext cx="11601451" cy="137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895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267"/>
          <a:stretch/>
        </p:blipFill>
        <p:spPr>
          <a:xfrm>
            <a:off x="255846" y="508398"/>
            <a:ext cx="11620500" cy="48747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7223" y="1892300"/>
            <a:ext cx="9601200" cy="2291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4071" y="3614420"/>
            <a:ext cx="9601200" cy="47498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2296" y="3190240"/>
            <a:ext cx="9601200" cy="4292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929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20" y="1915377"/>
            <a:ext cx="11620500" cy="4305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5210"/>
          <a:stretch/>
        </p:blipFill>
        <p:spPr>
          <a:xfrm>
            <a:off x="225469" y="626073"/>
            <a:ext cx="11601451" cy="137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131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918952" cy="160934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ΕΡΓΑΣΤΗΡΙΑΚΟΣ – ΑΠΕΙΚΟΝΙΣΤΙΚΟΣ</a:t>
            </a:r>
            <a:br>
              <a:rPr lang="el-GR" dirty="0" smtClean="0"/>
            </a:br>
            <a:r>
              <a:rPr lang="el-GR" dirty="0" smtClean="0"/>
              <a:t>ΕΛΕΓΧΟΣ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69848" y="2121408"/>
            <a:ext cx="5127752" cy="4050792"/>
          </a:xfrm>
        </p:spPr>
        <p:txBody>
          <a:bodyPr/>
          <a:lstStyle/>
          <a:p>
            <a:r>
              <a:rPr lang="el-GR" dirty="0" smtClean="0"/>
              <a:t>ΑΡΝΗΤΙΚΟ ΤΕΣΤ ΓΙΑ ΑΝΤΙΓΟΝΟ </a:t>
            </a:r>
            <a:r>
              <a:rPr lang="en-US" dirty="0" smtClean="0"/>
              <a:t>INFLUENZA A</a:t>
            </a:r>
            <a:r>
              <a:rPr lang="el-GR" dirty="0" smtClean="0"/>
              <a:t>ΠΟ ΡΙΝΙΚΟ ΕΠΙΧΡΙΣΜΑ</a:t>
            </a:r>
          </a:p>
          <a:p>
            <a:r>
              <a:rPr lang="el-GR" dirty="0" smtClean="0"/>
              <a:t>ΤΟΞΙΚΟΛΟΓΙΚΟΣ ΕΛΕΓΧΟΣ: (+) ΚΑΝΝΑΒΙΔΟΕΙΔΗ</a:t>
            </a:r>
            <a:endParaRPr lang="en-US" dirty="0" smtClean="0"/>
          </a:p>
          <a:p>
            <a:r>
              <a:rPr lang="en-US" dirty="0" smtClean="0"/>
              <a:t>HIV (-)</a:t>
            </a:r>
            <a:endParaRPr lang="el-G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650" y="1289304"/>
            <a:ext cx="5467350" cy="5724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ΔΙΑΦΟΡΟΔΙΑΓΝΩΣΗ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3908552" cy="4101592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ΥΠΟΝΟΙΑ ΛΟΙΜΩΞΗΣ</a:t>
            </a:r>
            <a:endParaRPr lang="en-US" dirty="0" smtClean="0"/>
          </a:p>
          <a:p>
            <a:r>
              <a:rPr lang="el-GR" dirty="0" smtClean="0"/>
              <a:t>ΥΠΟΤΑΣΗ – ΤΑΧΥΚΑΡΔΙΑ</a:t>
            </a:r>
          </a:p>
          <a:p>
            <a:r>
              <a:rPr lang="el-GR" dirty="0" smtClean="0"/>
              <a:t>ΤΑΧΥΠΝΟΙΑ – ΥΠΟΞΑΙΜΙΑ</a:t>
            </a:r>
            <a:endParaRPr lang="el-GR" dirty="0"/>
          </a:p>
          <a:p>
            <a:r>
              <a:rPr lang="el-GR" dirty="0" smtClean="0"/>
              <a:t>ΛΕΥΚΟΠΕΝΙΑ</a:t>
            </a:r>
          </a:p>
          <a:p>
            <a:r>
              <a:rPr lang="el-GR" dirty="0" smtClean="0"/>
              <a:t>ΟΞΕΙΑ ΝΕΦΡΙΚΗ ΑΝΕΠΑΡΚΕΙΑ</a:t>
            </a:r>
            <a:endParaRPr lang="en-US" dirty="0" smtClean="0"/>
          </a:p>
          <a:p>
            <a:r>
              <a:rPr lang="el-GR" dirty="0" smtClean="0"/>
              <a:t> ΓΑΛΑΚΤΙΚΑ</a:t>
            </a:r>
          </a:p>
          <a:p>
            <a:pPr marL="0" indent="0">
              <a:buNone/>
            </a:pPr>
            <a:endParaRPr lang="el-GR" dirty="0" smtClean="0"/>
          </a:p>
          <a:p>
            <a:r>
              <a:rPr lang="el-GR" dirty="0" smtClean="0"/>
              <a:t>  </a:t>
            </a:r>
            <a:r>
              <a:rPr lang="en-US" dirty="0" smtClean="0"/>
              <a:t>D-DIMERS</a:t>
            </a:r>
          </a:p>
          <a:p>
            <a:r>
              <a:rPr lang="el-GR" dirty="0" smtClean="0"/>
              <a:t>  </a:t>
            </a:r>
            <a:r>
              <a:rPr lang="en-US" dirty="0" smtClean="0"/>
              <a:t>INR</a:t>
            </a:r>
          </a:p>
          <a:p>
            <a:r>
              <a:rPr lang="el-GR" dirty="0" smtClean="0"/>
              <a:t>ΘΡΟΜΒΟΠΕΝΙΑ</a:t>
            </a:r>
            <a:endParaRPr lang="en-US" dirty="0" smtClean="0"/>
          </a:p>
          <a:p>
            <a:pPr marL="0" indent="0">
              <a:buNone/>
            </a:pPr>
            <a:endParaRPr lang="el-GR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346200" y="4838700"/>
            <a:ext cx="0" cy="3175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333500" y="5257800"/>
            <a:ext cx="0" cy="3175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ght Brace 6"/>
          <p:cNvSpPr/>
          <p:nvPr/>
        </p:nvSpPr>
        <p:spPr>
          <a:xfrm>
            <a:off x="4673600" y="1993900"/>
            <a:ext cx="2298700" cy="40513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333500" y="4127500"/>
            <a:ext cx="0" cy="3175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4437" y="0"/>
            <a:ext cx="4886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767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ΔΙΑΦΟΡΟΔΙΑΓΝΩΣΗ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3908552" cy="4101592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ΥΠΟΝΟΙΑ ΛΟΙΜΩΞΗΣ</a:t>
            </a:r>
            <a:endParaRPr lang="en-US" dirty="0" smtClean="0"/>
          </a:p>
          <a:p>
            <a:r>
              <a:rPr lang="el-GR" dirty="0" smtClean="0"/>
              <a:t>ΥΠΟΤΑΣΗ – ΤΑΧΥΚΑΡΔΙΑ</a:t>
            </a:r>
          </a:p>
          <a:p>
            <a:r>
              <a:rPr lang="el-GR" dirty="0" smtClean="0"/>
              <a:t>ΤΑΧΥΠΝΟΙΑ – ΥΠΟΞΑΙΜΙΑ</a:t>
            </a:r>
            <a:endParaRPr lang="el-GR" dirty="0"/>
          </a:p>
          <a:p>
            <a:r>
              <a:rPr lang="el-GR" dirty="0" smtClean="0"/>
              <a:t>ΛΕΥΚΟΠΕΝΙΑ</a:t>
            </a:r>
          </a:p>
          <a:p>
            <a:r>
              <a:rPr lang="el-GR" dirty="0" smtClean="0"/>
              <a:t>ΟΞΕΙΑ ΝΕΦΡΙΚΗ ΑΝΕΠΑΡΚΕΙΑ</a:t>
            </a:r>
            <a:endParaRPr lang="en-US" dirty="0" smtClean="0"/>
          </a:p>
          <a:p>
            <a:r>
              <a:rPr lang="el-GR" dirty="0" smtClean="0"/>
              <a:t> ΓΑΛΑΚΤΙΚΑ</a:t>
            </a:r>
          </a:p>
          <a:p>
            <a:pPr marL="0" indent="0">
              <a:buNone/>
            </a:pPr>
            <a:endParaRPr lang="el-GR" dirty="0" smtClean="0"/>
          </a:p>
          <a:p>
            <a:r>
              <a:rPr lang="el-GR" dirty="0" smtClean="0"/>
              <a:t>  </a:t>
            </a:r>
            <a:r>
              <a:rPr lang="en-US" dirty="0" smtClean="0"/>
              <a:t>D-DIMERS</a:t>
            </a:r>
          </a:p>
          <a:p>
            <a:r>
              <a:rPr lang="el-GR" dirty="0" smtClean="0"/>
              <a:t>  </a:t>
            </a:r>
            <a:r>
              <a:rPr lang="en-US" dirty="0" smtClean="0"/>
              <a:t>INR</a:t>
            </a:r>
          </a:p>
          <a:p>
            <a:r>
              <a:rPr lang="el-GR" dirty="0" smtClean="0"/>
              <a:t>ΘΡΟΜΒΟΠΕΝΙΑ</a:t>
            </a:r>
            <a:endParaRPr lang="en-US" dirty="0" smtClean="0"/>
          </a:p>
          <a:p>
            <a:pPr marL="0" indent="0">
              <a:buNone/>
            </a:pPr>
            <a:endParaRPr lang="el-GR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346200" y="4838700"/>
            <a:ext cx="0" cy="3175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333500" y="5257800"/>
            <a:ext cx="0" cy="3175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ght Brace 6"/>
          <p:cNvSpPr/>
          <p:nvPr/>
        </p:nvSpPr>
        <p:spPr>
          <a:xfrm>
            <a:off x="4673600" y="1993900"/>
            <a:ext cx="2298700" cy="40513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333500" y="4127500"/>
            <a:ext cx="0" cy="3175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7219696" y="3364992"/>
            <a:ext cx="3908552" cy="1409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dirty="0" smtClean="0"/>
              <a:t>ΣΗΠΤΙΚΗ ΚΑΤΑΠΛΗΞΙΑ</a:t>
            </a:r>
          </a:p>
          <a:p>
            <a:pPr marL="0" indent="0" algn="ctr">
              <a:buNone/>
            </a:pPr>
            <a:r>
              <a:rPr lang="el-GR" dirty="0" smtClean="0"/>
              <a:t>+ </a:t>
            </a:r>
          </a:p>
          <a:p>
            <a:pPr algn="ctr"/>
            <a:r>
              <a:rPr lang="el-GR" dirty="0" smtClean="0"/>
              <a:t>ΔΙΑΧΥΤΗ ΕΝΔΑΓΓΕΙΑΚΗ ΠΗΞΗ</a:t>
            </a:r>
            <a:endParaRPr lang="en-US" dirty="0" smtClean="0"/>
          </a:p>
          <a:p>
            <a:pPr marL="0" indent="0" algn="ctr">
              <a:buFont typeface="Wingdings" pitchFamily="2" charset="2"/>
              <a:buNone/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xmlns="" val="4524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ΑΝΤΙΜΕΤΩΠΙΣΗ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ΑΥΞΗΣΗ ΧΟΡΗΓΗΣΗΣ ΕΠΙΝΕΦΡΙΝΗΣ</a:t>
            </a:r>
          </a:p>
          <a:p>
            <a:r>
              <a:rPr lang="el-GR" dirty="0" smtClean="0"/>
              <a:t>ΕΝΑΡΞΗ</a:t>
            </a:r>
            <a:r>
              <a:rPr lang="en-US" dirty="0" smtClean="0"/>
              <a:t>:</a:t>
            </a:r>
            <a:r>
              <a:rPr lang="el-GR" dirty="0" smtClean="0"/>
              <a:t> </a:t>
            </a:r>
          </a:p>
          <a:p>
            <a:pPr lvl="1"/>
            <a:r>
              <a:rPr lang="el-GR" dirty="0" smtClean="0"/>
              <a:t>ΔΟΒΟΥΤΑΜΙΝΗΣ, ΒΑΣΟΠΡΕΣΣΙΝΗΣ, ΔΙΤΤΑΝΘΡΑΚΙΚΩΝ</a:t>
            </a:r>
          </a:p>
          <a:p>
            <a:pPr lvl="1"/>
            <a:r>
              <a:rPr lang="el-GR" dirty="0" smtClean="0"/>
              <a:t>ΒΑΝΚΟΜΥΚΙΝΗΣ, ΚΕΦΕΠΙΜΗΣ, </a:t>
            </a:r>
            <a:r>
              <a:rPr lang="en-US" dirty="0" smtClean="0"/>
              <a:t>TMP/MTX, </a:t>
            </a:r>
            <a:r>
              <a:rPr lang="el-GR" dirty="0" smtClean="0"/>
              <a:t>ΛΕΒΟΦΛΟΞΑΣΙΝΗΣ</a:t>
            </a:r>
          </a:p>
          <a:p>
            <a:endParaRPr lang="el-GR" dirty="0" smtClean="0"/>
          </a:p>
          <a:p>
            <a:r>
              <a:rPr lang="el-GR" dirty="0" smtClean="0"/>
              <a:t>ΧΟΡΗΓΗΣΗ ΒΙΤΑΜΙΝΗΣ Κ ΚΑΙ ΜΕΤΑΓΓΙΣΗ ΜΕ ΑΙΜΟΠΕΤΑΛΙΑ</a:t>
            </a:r>
          </a:p>
          <a:p>
            <a:endParaRPr lang="el-GR" dirty="0" smtClean="0"/>
          </a:p>
          <a:p>
            <a:r>
              <a:rPr lang="en-US" dirty="0" smtClean="0"/>
              <a:t>TUS: </a:t>
            </a:r>
            <a:r>
              <a:rPr lang="el-GR" dirty="0" smtClean="0"/>
              <a:t>ΜΕΙΩΜΕΝΟ </a:t>
            </a:r>
            <a:r>
              <a:rPr lang="en-US" dirty="0" smtClean="0"/>
              <a:t>EF, </a:t>
            </a:r>
            <a:r>
              <a:rPr lang="el-GR" dirty="0" smtClean="0"/>
              <a:t>ΔΙΑΧΥΤΑ ΜΕΙΩΜΕΝΗ ΚΑΡΔΙΑΚΗ ΛΕΙΤΟΥΡΓΙΑ, ΧΩΡΙΣ ΔΙΑΤΑΣΗ ΔΕΞΙΑΣ ΚΟΙΛΙΑΣ Η΄ ΠΕΡΙΚΑΡΔΙΑΚΗ ΣΥΛΛΟΓΗ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ΣΥΜΦΩΝΕΙΤΕ ΜΕ ΤΗΝ ΑΝΤΙΒΙΟΤΙΚΗ ΑΓΩΓΗ??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ΒΑΝΚΟΜΥΚΙΝΗ</a:t>
            </a:r>
          </a:p>
          <a:p>
            <a:r>
              <a:rPr lang="el-GR" dirty="0" smtClean="0"/>
              <a:t>ΚΕΦΕΠΙΜΗ</a:t>
            </a:r>
          </a:p>
          <a:p>
            <a:r>
              <a:rPr lang="en-US" dirty="0" smtClean="0"/>
              <a:t>TMP/MTX</a:t>
            </a:r>
            <a:endParaRPr lang="el-GR" dirty="0" smtClean="0"/>
          </a:p>
          <a:p>
            <a:r>
              <a:rPr lang="el-GR" dirty="0" smtClean="0"/>
              <a:t>ΛΕΒΟΦΛΟΞΑΣΙΝΗ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96335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0"/>
            <a:ext cx="9712452" cy="1609344"/>
          </a:xfrm>
        </p:spPr>
        <p:txBody>
          <a:bodyPr/>
          <a:lstStyle/>
          <a:p>
            <a:r>
              <a:rPr lang="el-GR" dirty="0" smtClean="0"/>
              <a:t>Φυσικη εξεταση – απεικονιστικοσ ελεγχοσ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4010152" cy="4050792"/>
          </a:xfrm>
        </p:spPr>
        <p:txBody>
          <a:bodyPr/>
          <a:lstStyle/>
          <a:p>
            <a:r>
              <a:rPr lang="en-US" dirty="0" smtClean="0"/>
              <a:t>Sat=99%, </a:t>
            </a:r>
            <a:r>
              <a:rPr lang="el-GR" dirty="0" smtClean="0"/>
              <a:t>ΑΝΑΠΝΟΕΣ=18/ΛΕΠΤΟ</a:t>
            </a:r>
          </a:p>
          <a:p>
            <a:r>
              <a:rPr lang="el-GR" dirty="0" smtClean="0"/>
              <a:t>ΑΠ=119/69 </a:t>
            </a:r>
            <a:r>
              <a:rPr lang="en-US" dirty="0" smtClean="0"/>
              <a:t>mmHg, 97 bpm</a:t>
            </a:r>
          </a:p>
          <a:p>
            <a:r>
              <a:rPr lang="el-GR" dirty="0" smtClean="0"/>
              <a:t>ΔΙΑΧΥΤΟΙ ΡΕΓΧΑΖΟΝΤΕΣ ΚΑΙ ΕΚΠΝΕΥΣΤΙΚΟΣ ΣΥΡΙΓΜΟΣ</a:t>
            </a:r>
            <a:endParaRPr lang="el-GR" dirty="0"/>
          </a:p>
          <a:p>
            <a:r>
              <a:rPr lang="el-GR" dirty="0" smtClean="0"/>
              <a:t>Θ=37.3 </a:t>
            </a:r>
            <a:r>
              <a:rPr lang="en-US" dirty="0"/>
              <a:t>C</a:t>
            </a:r>
            <a:endParaRPr lang="el-G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100" y="1589442"/>
            <a:ext cx="5899023" cy="51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438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ΣΥΜΦΩΝΕΙΤΕ ΜΕ ΤΗΝ ΑΝΤΙΒΙΟΤΙΚΗ ΑΓΩΓΗ??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00B050"/>
                </a:solidFill>
              </a:rPr>
              <a:t>ΒΑΝΚΟΜΥΚΙΝΗ</a:t>
            </a:r>
          </a:p>
          <a:p>
            <a:r>
              <a:rPr lang="el-GR" dirty="0" smtClean="0">
                <a:solidFill>
                  <a:srgbClr val="00B050"/>
                </a:solidFill>
              </a:rPr>
              <a:t>ΚΕΦΕΠΙΜΗ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TMP/MTX</a:t>
            </a:r>
            <a:r>
              <a:rPr lang="el-GR" dirty="0" smtClean="0">
                <a:solidFill>
                  <a:srgbClr val="FFC000"/>
                </a:solidFill>
              </a:rPr>
              <a:t> ?????</a:t>
            </a:r>
          </a:p>
          <a:p>
            <a:r>
              <a:rPr lang="el-GR" dirty="0" smtClean="0">
                <a:solidFill>
                  <a:srgbClr val="00B050"/>
                </a:solidFill>
              </a:rPr>
              <a:t>ΛΕΒΟΦΛΟΞΑΣΙΝΗ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69799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ΔΙΑΦΟΡΟΔΙΑΓΝΩΣΗ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32097" y="2093976"/>
            <a:ext cx="4301222" cy="2288032"/>
          </a:xfrm>
        </p:spPr>
        <p:txBody>
          <a:bodyPr/>
          <a:lstStyle/>
          <a:p>
            <a:pPr algn="ctr">
              <a:buNone/>
            </a:pPr>
            <a:endParaRPr lang="el-GR" dirty="0" smtClean="0"/>
          </a:p>
          <a:p>
            <a:pPr algn="ctr"/>
            <a:r>
              <a:rPr lang="el-GR" dirty="0" smtClean="0"/>
              <a:t>ΔΙΑΣΠΑΡΤΑ ΔΙΗΘΗΜΑΤΑ – ΑΝΑΠΝΕΥΣΤΙΚΗ ΑΝΕΠΑΡΚΕΙΑ</a:t>
            </a:r>
          </a:p>
          <a:p>
            <a:pPr algn="ctr">
              <a:buNone/>
            </a:pPr>
            <a:r>
              <a:rPr lang="el-GR" dirty="0" smtClean="0"/>
              <a:t>+ </a:t>
            </a:r>
          </a:p>
          <a:p>
            <a:pPr algn="ctr"/>
            <a:r>
              <a:rPr lang="el-GR" dirty="0"/>
              <a:t>ΡΑΓΔΑΙΑ ΕΠΙΔΕΙΝΩΣΗ ΕΝΤΟΣ 36 </a:t>
            </a:r>
            <a:r>
              <a:rPr lang="el-GR" dirty="0" smtClean="0"/>
              <a:t>ΩΡΩΝ</a:t>
            </a:r>
          </a:p>
        </p:txBody>
      </p:sp>
      <p:sp>
        <p:nvSpPr>
          <p:cNvPr id="4" name="3 - Δεξιό άγκιστρο"/>
          <p:cNvSpPr/>
          <p:nvPr/>
        </p:nvSpPr>
        <p:spPr>
          <a:xfrm>
            <a:off x="4695568" y="2316479"/>
            <a:ext cx="1005016" cy="225552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5740701" y="2713213"/>
            <a:ext cx="4680165" cy="1462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tabLst/>
              <a:defRPr/>
            </a:pPr>
            <a:r>
              <a:rPr kumimoji="0" lang="el-GR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??????</a:t>
            </a:r>
            <a:endParaRPr kumimoji="0" lang="el-GR" sz="9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ΔΙΑΦΟΡΟΔΙΑΓΝΩΣΗ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32097" y="2093976"/>
            <a:ext cx="4301222" cy="2288032"/>
          </a:xfrm>
        </p:spPr>
        <p:txBody>
          <a:bodyPr/>
          <a:lstStyle/>
          <a:p>
            <a:pPr algn="ctr">
              <a:buNone/>
            </a:pPr>
            <a:endParaRPr lang="el-GR" dirty="0" smtClean="0"/>
          </a:p>
          <a:p>
            <a:pPr algn="ctr"/>
            <a:r>
              <a:rPr lang="el-GR" dirty="0" smtClean="0"/>
              <a:t>ΔΙΑΣΠΑΡΤΑ ΔΙΗΘΗΜΑΤΑ – ΑΝΑΠΝΕΥΣΤΙΚΗ ΑΝΕΠΑΡΚΕΙΑ</a:t>
            </a:r>
          </a:p>
          <a:p>
            <a:pPr algn="ctr">
              <a:buNone/>
            </a:pPr>
            <a:r>
              <a:rPr lang="el-GR" dirty="0" smtClean="0"/>
              <a:t>+ </a:t>
            </a:r>
          </a:p>
          <a:p>
            <a:pPr algn="ctr"/>
            <a:r>
              <a:rPr lang="el-GR" dirty="0"/>
              <a:t>ΡΑΓΔΑΙΑ ΕΠΙΔΕΙΝΩΣΗ ΕΝΤΟΣ 36 </a:t>
            </a:r>
            <a:r>
              <a:rPr lang="el-GR" dirty="0" smtClean="0"/>
              <a:t>ΩΡΩΝ</a:t>
            </a:r>
          </a:p>
        </p:txBody>
      </p:sp>
      <p:sp>
        <p:nvSpPr>
          <p:cNvPr id="4" name="3 - Δεξιό άγκιστρο"/>
          <p:cNvSpPr/>
          <p:nvPr/>
        </p:nvSpPr>
        <p:spPr>
          <a:xfrm>
            <a:off x="4695568" y="2316479"/>
            <a:ext cx="1005016" cy="225552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5740701" y="2713213"/>
            <a:ext cx="4680165" cy="146205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182880" marR="0" lvl="0" indent="-18288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ΛΟΙΜΩΞΗ</a:t>
            </a:r>
          </a:p>
          <a:p>
            <a:pPr marL="182880" marR="0" lvl="0" indent="-18288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lang="el-GR" sz="2000" dirty="0" smtClean="0"/>
              <a:t>ΑΝΟΣΟΚΑΤΑΣΟΛΗ + ΕΥΚΑΡΙΑΚΗ ΛΟΙΜΩΞΗ</a:t>
            </a:r>
            <a:endParaRPr kumimoji="0" lang="el-G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lang="el-GR" sz="2000" dirty="0" smtClean="0"/>
              <a:t>ΤΟΞΙΚΗ ΕΚΘΕΣΗ</a:t>
            </a:r>
          </a:p>
          <a:p>
            <a:pPr marL="182880" marR="0" lvl="0" indent="-18288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ΑΝΤΙΔΡΑΣΗ</a:t>
            </a:r>
            <a:r>
              <a:rPr kumimoji="0" lang="el-G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ΥΠΕΡΕΥΑΙΣΘΗΣΙΑΣ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437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ΔΙΑΦΟΡΟΔΙΑΓΝΩΣΗ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86323" y="2121408"/>
            <a:ext cx="4301222" cy="4050792"/>
          </a:xfrm>
        </p:spPr>
        <p:txBody>
          <a:bodyPr/>
          <a:lstStyle/>
          <a:p>
            <a:pPr algn="ctr"/>
            <a:r>
              <a:rPr lang="el-GR" dirty="0" smtClean="0"/>
              <a:t>ΔΙΑΣΠΑΡΤΑ ΔΙΗΘΗΜΑΤΑ – ΑΝΑΠΝΕΥΣΤΙΚΗ ΑΝΕΠΑΡΚΕΙΑ</a:t>
            </a:r>
          </a:p>
          <a:p>
            <a:pPr algn="ctr">
              <a:buNone/>
            </a:pPr>
            <a:r>
              <a:rPr lang="el-GR" dirty="0" smtClean="0"/>
              <a:t>+ </a:t>
            </a:r>
          </a:p>
          <a:p>
            <a:pPr algn="ctr"/>
            <a:r>
              <a:rPr lang="el-GR" dirty="0"/>
              <a:t>ΡΑΓΔΑΙΑ ΕΠΙΔΕΙΝΩΣΗ ΕΝΤΟΣ 36 </a:t>
            </a:r>
            <a:r>
              <a:rPr lang="el-GR" dirty="0" smtClean="0"/>
              <a:t>ΩΡΩΝ</a:t>
            </a:r>
          </a:p>
          <a:p>
            <a:pPr marL="0" indent="0" algn="ctr">
              <a:buNone/>
            </a:pPr>
            <a:r>
              <a:rPr lang="el-GR" dirty="0" smtClean="0"/>
              <a:t>+</a:t>
            </a:r>
          </a:p>
          <a:p>
            <a:pPr algn="ctr"/>
            <a:r>
              <a:rPr lang="el-GR" dirty="0"/>
              <a:t>ΣΗΠΤΙΚΗ ΚΑΤΑΠΛΗΞΙΑ</a:t>
            </a:r>
          </a:p>
          <a:p>
            <a:pPr algn="ctr">
              <a:buNone/>
            </a:pPr>
            <a:r>
              <a:rPr lang="el-GR" dirty="0"/>
              <a:t>+ </a:t>
            </a:r>
            <a:endParaRPr lang="el-GR" dirty="0" smtClean="0"/>
          </a:p>
          <a:p>
            <a:pPr algn="ctr"/>
            <a:r>
              <a:rPr lang="el-GR" dirty="0" smtClean="0"/>
              <a:t>ΔΥΣΛΕΙΤΟΥΡΓΙΑ ΜΥΟΚΑΡΔΙΟΥ</a:t>
            </a:r>
            <a:endParaRPr lang="el-GR" dirty="0"/>
          </a:p>
        </p:txBody>
      </p:sp>
      <p:sp>
        <p:nvSpPr>
          <p:cNvPr id="4" name="3 - Δεξιό άγκιστρο"/>
          <p:cNvSpPr/>
          <p:nvPr/>
        </p:nvSpPr>
        <p:spPr>
          <a:xfrm>
            <a:off x="4695568" y="1952366"/>
            <a:ext cx="1005016" cy="392011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5387545" y="3253210"/>
            <a:ext cx="4680165" cy="4866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tabLst/>
              <a:defRPr/>
            </a:pPr>
            <a:r>
              <a:rPr kumimoji="0" lang="el-GR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??????</a:t>
            </a:r>
          </a:p>
        </p:txBody>
      </p:sp>
    </p:spTree>
    <p:extLst>
      <p:ext uri="{BB962C8B-B14F-4D97-AF65-F5344CB8AC3E}">
        <p14:creationId xmlns:p14="http://schemas.microsoft.com/office/powerpoint/2010/main" xmlns="" val="149113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Aitia</a:t>
            </a:r>
            <a:r>
              <a:rPr lang="el-GR"/>
              <a:t> </a:t>
            </a:r>
            <a:r>
              <a:rPr lang="el-GR" smtClean="0"/>
              <a:t>λοιμωξησ κατωτερου αναπνευστικου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8273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ΒΑΚΤΗΡΙΑΚΕΣ ΛΟΙΜΩΞΕΙΣ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69848" y="2121408"/>
            <a:ext cx="3806952" cy="4050792"/>
          </a:xfrm>
        </p:spPr>
        <p:txBody>
          <a:bodyPr/>
          <a:lstStyle/>
          <a:p>
            <a:r>
              <a:rPr lang="el-GR" dirty="0" smtClean="0"/>
              <a:t>ΠΝΕΥΜΟΝΙΑ ΚΟΙΝΟΤΗΤΟΣ</a:t>
            </a:r>
          </a:p>
          <a:p>
            <a:pPr lvl="1"/>
            <a:r>
              <a:rPr lang="en-US" dirty="0" smtClean="0"/>
              <a:t>Streptococcus </a:t>
            </a:r>
            <a:r>
              <a:rPr lang="en-US" dirty="0" err="1" smtClean="0"/>
              <a:t>Pneumoniae</a:t>
            </a:r>
            <a:endParaRPr lang="en-US" dirty="0" smtClean="0"/>
          </a:p>
          <a:p>
            <a:pPr lvl="1"/>
            <a:r>
              <a:rPr lang="en-US" dirty="0" smtClean="0"/>
              <a:t>Staphylococcus </a:t>
            </a:r>
            <a:r>
              <a:rPr lang="en-US" dirty="0" err="1" smtClean="0"/>
              <a:t>Aureus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Legionella</a:t>
            </a:r>
            <a:r>
              <a:rPr lang="en-US" dirty="0" smtClean="0"/>
              <a:t> </a:t>
            </a:r>
            <a:r>
              <a:rPr lang="en-US" dirty="0" err="1" smtClean="0"/>
              <a:t>pneumophila</a:t>
            </a:r>
            <a:endParaRPr lang="en-US" dirty="0" smtClean="0"/>
          </a:p>
          <a:p>
            <a:pPr lvl="1"/>
            <a:r>
              <a:rPr lang="en-US" dirty="0" err="1" smtClean="0"/>
              <a:t>Chlamydophila</a:t>
            </a:r>
            <a:r>
              <a:rPr lang="en-US" dirty="0" smtClean="0"/>
              <a:t> </a:t>
            </a:r>
            <a:r>
              <a:rPr lang="en-US" dirty="0" err="1" smtClean="0"/>
              <a:t>pneumoniae</a:t>
            </a:r>
            <a:endParaRPr lang="en-US" dirty="0" smtClean="0"/>
          </a:p>
          <a:p>
            <a:pPr lvl="1"/>
            <a:r>
              <a:rPr lang="en-US" dirty="0" err="1" smtClean="0"/>
              <a:t>Mycoplasma</a:t>
            </a:r>
            <a:r>
              <a:rPr lang="en-US" dirty="0" smtClean="0"/>
              <a:t> </a:t>
            </a:r>
            <a:r>
              <a:rPr lang="en-US" dirty="0" err="1" smtClean="0"/>
              <a:t>pneumoniae</a:t>
            </a:r>
            <a:endParaRPr lang="en-US" dirty="0" smtClean="0"/>
          </a:p>
          <a:p>
            <a:pPr lvl="1"/>
            <a:r>
              <a:rPr lang="en-US" dirty="0" err="1" smtClean="0"/>
              <a:t>Haemophilus</a:t>
            </a:r>
            <a:r>
              <a:rPr lang="en-US" dirty="0" smtClean="0"/>
              <a:t> </a:t>
            </a:r>
            <a:r>
              <a:rPr lang="en-US" dirty="0" err="1" smtClean="0"/>
              <a:t>infuenzae</a:t>
            </a:r>
            <a:endParaRPr lang="el-GR" dirty="0"/>
          </a:p>
        </p:txBody>
      </p:sp>
      <p:sp>
        <p:nvSpPr>
          <p:cNvPr id="4" name="2 - Θέση περιεχομένου"/>
          <p:cNvSpPr txBox="1">
            <a:spLocks/>
          </p:cNvSpPr>
          <p:nvPr/>
        </p:nvSpPr>
        <p:spPr>
          <a:xfrm>
            <a:off x="5641848" y="2096695"/>
            <a:ext cx="3806952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tabLst/>
              <a:defRPr/>
            </a:pPr>
            <a:endParaRPr kumimoji="0" lang="el-G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ΕΝΔΗΜΙΚΕΣ ΒΑΚΤΗΡΙΑΚΕΣ ΛΟΙΜΩΞΕΙΣ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Bacillus </a:t>
            </a:r>
            <a:r>
              <a:rPr lang="en-US" dirty="0" err="1" smtClean="0"/>
              <a:t>anthracis</a:t>
            </a:r>
            <a:endParaRPr lang="en-US" dirty="0" smtClean="0"/>
          </a:p>
          <a:p>
            <a:pPr lvl="1"/>
            <a:r>
              <a:rPr lang="el-GR" dirty="0" smtClean="0"/>
              <a:t>ΠΡΟΔΡΟΜΑ ΜΗ ΕΙΔΙΚΑ ΣΥΜΠΤΩΜΑΤΑ ΠΟΥ ΑΚΟΛΟΥΘΟΥΝΤΑΙ ΑΠΟ ΡΑΓΔΑΙΑ ΕΠΙΔΕΙΝΩΣΗ</a:t>
            </a:r>
          </a:p>
          <a:p>
            <a:pPr lvl="1"/>
            <a:r>
              <a:rPr lang="el-GR" dirty="0" smtClean="0"/>
              <a:t>ΧΩΡΙΣ ΔΙΑΤΑΣΗ ΜΕΣΟΘΩΡΑΚΙΟΥ </a:t>
            </a:r>
          </a:p>
          <a:p>
            <a:pPr lvl="1"/>
            <a:r>
              <a:rPr lang="el-GR" dirty="0" smtClean="0"/>
              <a:t>ΣΥΝΗΘΩΣ ΒΑΚΤΗΡΙΑΙΜΙΚΟΙ ΑΣΘΕΝΕΙΣ –</a:t>
            </a:r>
            <a:r>
              <a:rPr lang="el-GR" dirty="0" smtClean="0">
                <a:solidFill>
                  <a:srgbClr val="C00000"/>
                </a:solidFill>
              </a:rPr>
              <a:t>ΚΑΛΛΙΕΡΓΕΙΕΣ ΑΙΜΑΤΟΣ ΟΜΩΣ ΑΡΝΗΤΙΚΕΣ</a:t>
            </a:r>
          </a:p>
          <a:p>
            <a:r>
              <a:rPr lang="en-US" dirty="0" err="1" smtClean="0"/>
              <a:t>Yersinia</a:t>
            </a:r>
            <a:r>
              <a:rPr lang="en-US" dirty="0" smtClean="0"/>
              <a:t> </a:t>
            </a:r>
            <a:r>
              <a:rPr lang="en-US" dirty="0" err="1" smtClean="0"/>
              <a:t>pestis</a:t>
            </a:r>
            <a:endParaRPr lang="en-US" dirty="0" smtClean="0"/>
          </a:p>
          <a:p>
            <a:pPr lvl="1"/>
            <a:r>
              <a:rPr lang="el-GR" dirty="0" smtClean="0"/>
              <a:t>ΜΑΥΡΗ ΠΑΝΩΛΗ – </a:t>
            </a:r>
            <a:r>
              <a:rPr lang="el-GR" dirty="0" smtClean="0">
                <a:solidFill>
                  <a:srgbClr val="C00000"/>
                </a:solidFill>
              </a:rPr>
              <a:t>ΑΠΟΥΣΙΑ ΙΣΤΟΡΙΚΟΥ ΕΠΙΣΚΕΨΗΣ ΣΕ ΜΕΡΗ ΕΝΔΗΜΙΑΣ</a:t>
            </a:r>
            <a:r>
              <a:rPr lang="el-GR" dirty="0" smtClean="0"/>
              <a:t> (ΒΟΡΕΙΟ ΜΕΞΙΚΟ, ΒΟΡΕΙΑ ΑΡΙΖΟΝΑ, ΝΟΤΙΟ ΚΟΛΟΡΑΝΤΟ, ΚΑΛΙΦΟΡΝΙΑ, ΒΟΡΕΙΟ ΟΡΕΓΚΟΝ, ΔΥΤΙΚΗ ΝΕΒΑΔΑ)</a:t>
            </a:r>
            <a:endParaRPr lang="en-US" dirty="0" smtClean="0"/>
          </a:p>
          <a:p>
            <a:r>
              <a:rPr lang="en-US" dirty="0" err="1" smtClean="0"/>
              <a:t>Francisella</a:t>
            </a:r>
            <a:r>
              <a:rPr lang="en-US" dirty="0" smtClean="0"/>
              <a:t> </a:t>
            </a:r>
            <a:r>
              <a:rPr lang="en-US" dirty="0" err="1" smtClean="0"/>
              <a:t>tularensis</a:t>
            </a:r>
            <a:endParaRPr lang="en-US" dirty="0" smtClean="0"/>
          </a:p>
          <a:p>
            <a:pPr lvl="1"/>
            <a:r>
              <a:rPr lang="el-GR" dirty="0" smtClean="0">
                <a:solidFill>
                  <a:srgbClr val="C00000"/>
                </a:solidFill>
              </a:rPr>
              <a:t>Ο ΑΣΘΕΝΗΣ ΝΟΣΕΙ ΤΗ ΔΙΑΡΚΕΙΑ ΤΟΥ ΧΕΙΜΩΝΑ </a:t>
            </a:r>
            <a:r>
              <a:rPr lang="el-GR" dirty="0" smtClean="0"/>
              <a:t>– ΑΠΙΘΑΝΗ ΝΟΣΟΣ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ΜΥΚΗΤΙΑΣΙΚΕΣ ΛΟΙΜΩΞΕΙΣ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ΠΑΡΑΓΟΝΤΕΣ ΚΙΝΔΥΝΟΥ</a:t>
            </a:r>
            <a:endParaRPr lang="en-US" dirty="0" smtClean="0"/>
          </a:p>
          <a:p>
            <a:pPr lvl="1"/>
            <a:r>
              <a:rPr lang="el-GR" dirty="0" smtClean="0"/>
              <a:t>ΟΥΔΕΤΕΡΟΠΕΝΙΑ ΜΕΤΑ ΑΠΟ ΧΗΜΕΙΟΘΕΡΑΠΕΙΑ </a:t>
            </a:r>
          </a:p>
          <a:p>
            <a:pPr lvl="1"/>
            <a:r>
              <a:rPr lang="el-GR" dirty="0" smtClean="0"/>
              <a:t>ΑΝΟΣΟΚΑΤΑΣΤΟΛΗ ΜΕΤΑ ΑΠΟ ΜΕΤΑΜΟΣΧΕΥΣΗ ΟΡΓΑΝΟΥ – ΜΥΕΛΟΥ</a:t>
            </a:r>
          </a:p>
          <a:p>
            <a:pPr lvl="1"/>
            <a:r>
              <a:rPr lang="el-GR" dirty="0" smtClean="0"/>
              <a:t>ΕΠΙΚΤΗΤΗ ΑΝΟΣΟΑΝΕΠΑΡΚΕΙΑ</a:t>
            </a:r>
          </a:p>
          <a:p>
            <a:r>
              <a:rPr lang="el-GR" dirty="0" smtClean="0"/>
              <a:t>ΠΑΘΟΓΟΝΑ</a:t>
            </a:r>
          </a:p>
          <a:p>
            <a:pPr lvl="1"/>
            <a:r>
              <a:rPr lang="en-US" dirty="0" err="1" smtClean="0"/>
              <a:t>Aspergillosis</a:t>
            </a:r>
            <a:r>
              <a:rPr lang="en-US" dirty="0" smtClean="0"/>
              <a:t> </a:t>
            </a:r>
            <a:r>
              <a:rPr lang="el-GR" dirty="0" smtClean="0"/>
              <a:t>(ΕΙΣΠΝΟΗ ΚΑΝΝΑΒΙΔΟΕΙΔΩΝ)</a:t>
            </a:r>
            <a:endParaRPr lang="en-US" dirty="0" smtClean="0"/>
          </a:p>
          <a:p>
            <a:pPr lvl="1"/>
            <a:r>
              <a:rPr lang="en-US" dirty="0" err="1" smtClean="0"/>
              <a:t>Pneumonocystis</a:t>
            </a:r>
            <a:r>
              <a:rPr lang="en-US" dirty="0" smtClean="0"/>
              <a:t> </a:t>
            </a:r>
            <a:r>
              <a:rPr lang="en-US" dirty="0" err="1" smtClean="0"/>
              <a:t>jirovecii</a:t>
            </a:r>
            <a:r>
              <a:rPr lang="el-GR" dirty="0" smtClean="0"/>
              <a:t> (</a:t>
            </a:r>
            <a:r>
              <a:rPr lang="en-US" dirty="0" smtClean="0"/>
              <a:t>HIV (-))</a:t>
            </a:r>
            <a:endParaRPr lang="el-GR" dirty="0" smtClean="0"/>
          </a:p>
          <a:p>
            <a:pPr lvl="1"/>
            <a:r>
              <a:rPr lang="en-US" dirty="0" err="1" smtClean="0"/>
              <a:t>Histoplasma</a:t>
            </a:r>
            <a:r>
              <a:rPr lang="en-US" dirty="0" smtClean="0"/>
              <a:t> </a:t>
            </a:r>
            <a:r>
              <a:rPr lang="en-US" dirty="0" err="1" smtClean="0"/>
              <a:t>capsulatum</a:t>
            </a:r>
            <a:r>
              <a:rPr lang="en-US" dirty="0" smtClean="0"/>
              <a:t>, </a:t>
            </a:r>
            <a:r>
              <a:rPr lang="en-US" dirty="0" err="1" smtClean="0"/>
              <a:t>Coccidioides</a:t>
            </a:r>
            <a:r>
              <a:rPr lang="en-US" dirty="0" smtClean="0"/>
              <a:t> </a:t>
            </a:r>
            <a:r>
              <a:rPr lang="en-US" dirty="0" err="1" smtClean="0"/>
              <a:t>immitis</a:t>
            </a:r>
            <a:r>
              <a:rPr lang="en-US" dirty="0" smtClean="0"/>
              <a:t>, </a:t>
            </a:r>
            <a:r>
              <a:rPr lang="en-US" dirty="0" err="1" smtClean="0"/>
              <a:t>Blastomyces</a:t>
            </a:r>
            <a:r>
              <a:rPr lang="en-US" dirty="0" smtClean="0"/>
              <a:t> dermatitis, </a:t>
            </a:r>
            <a:r>
              <a:rPr lang="en-US" dirty="0" err="1" smtClean="0"/>
              <a:t>Pracoccidioides</a:t>
            </a:r>
            <a:r>
              <a:rPr lang="en-US" dirty="0" smtClean="0"/>
              <a:t> </a:t>
            </a:r>
            <a:r>
              <a:rPr lang="en-US" dirty="0" err="1" smtClean="0"/>
              <a:t>brasiliensis</a:t>
            </a:r>
            <a:r>
              <a:rPr lang="en-US" dirty="0" smtClean="0"/>
              <a:t> (</a:t>
            </a:r>
            <a:r>
              <a:rPr lang="el-GR" dirty="0" smtClean="0"/>
              <a:t>ΔΕΝ ΑΝΑΦΕΡΕΤΑΙ ΕΠΙΣΚΕΨΗ ΣΕ ΜΕΡΗ ΕΝΔΗΜΙΑΣ)</a:t>
            </a:r>
          </a:p>
          <a:p>
            <a:pPr lvl="1"/>
            <a:r>
              <a:rPr lang="en-US" dirty="0" smtClean="0"/>
              <a:t>Cryptococcus </a:t>
            </a:r>
            <a:r>
              <a:rPr lang="en-US" dirty="0" err="1" smtClean="0"/>
              <a:t>neoformans</a:t>
            </a:r>
            <a:r>
              <a:rPr lang="en-US" dirty="0" smtClean="0"/>
              <a:t> (</a:t>
            </a:r>
            <a:r>
              <a:rPr lang="el-GR" dirty="0" smtClean="0"/>
              <a:t>ΠΙΟ ΗΠΙΑ ΚΛΙΝΙΚΗ ΕΙΚΟΝΑ)</a:t>
            </a:r>
            <a:endParaRPr lang="en-US" dirty="0" smtClean="0"/>
          </a:p>
          <a:p>
            <a:endParaRPr lang="en-US" dirty="0" smtClean="0"/>
          </a:p>
          <a:p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ΙΟΓΕΝΕΙΣ ΛΟΙΜΩΞΕΙΣ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Parainfluenza</a:t>
            </a:r>
            <a:r>
              <a:rPr lang="en-US" dirty="0" smtClean="0"/>
              <a:t> (</a:t>
            </a:r>
            <a:r>
              <a:rPr lang="el-GR" dirty="0" smtClean="0"/>
              <a:t>ΑΝΟΣΟΚΑΤΕΣΤΑΛΜΕΝΑ ΠΑΙΔΙΑ ΕΚΤΟΣ ΕΠΟΧΗΣ ΤΗΣ ΓΡΙΠΗΣ)</a:t>
            </a:r>
            <a:endParaRPr lang="en-US" dirty="0" smtClean="0"/>
          </a:p>
          <a:p>
            <a:r>
              <a:rPr lang="en-US" dirty="0" smtClean="0"/>
              <a:t>RSV</a:t>
            </a:r>
            <a:r>
              <a:rPr lang="el-GR" dirty="0" smtClean="0"/>
              <a:t> (ΣΥΧΝΗ ΚΑΙ ΒΑΡΙΑ ΚΛΙΝΙΚΗ ΕΙΚΟΝΑ ΣΕ ΑΝΟΣΟΚΑΤΕΣΤΑΛΜΕΝΑ ΠΑΙΔΙΑ)</a:t>
            </a:r>
            <a:endParaRPr lang="en-US" dirty="0" smtClean="0"/>
          </a:p>
          <a:p>
            <a:r>
              <a:rPr lang="en-US" dirty="0" smtClean="0"/>
              <a:t>HSV, CMV, VSV</a:t>
            </a:r>
            <a:r>
              <a:rPr lang="el-GR" dirty="0" smtClean="0"/>
              <a:t> (ΑΝΟΣΟΚΑΤΑΣΤΟΛΗ)</a:t>
            </a:r>
          </a:p>
          <a:p>
            <a:r>
              <a:rPr lang="en-US" dirty="0" smtClean="0"/>
              <a:t>Influenza</a:t>
            </a:r>
          </a:p>
          <a:p>
            <a:pPr lvl="1"/>
            <a:r>
              <a:rPr lang="el-GR" dirty="0" smtClean="0"/>
              <a:t>ΧΕΙΜΕΡΙΝΟΙ ΜΗΝΕΣ</a:t>
            </a:r>
          </a:p>
          <a:p>
            <a:pPr lvl="1"/>
            <a:r>
              <a:rPr lang="el-GR" dirty="0" smtClean="0"/>
              <a:t>ΠΥΡΕΤΟΣ, ΡΙΓΟΣ, ΒΗΧΑΣ, ΔΙΑΡΡΟΙΕΣ</a:t>
            </a:r>
          </a:p>
          <a:p>
            <a:pPr lvl="1"/>
            <a:r>
              <a:rPr lang="el-GR" dirty="0" smtClean="0"/>
              <a:t>ΔΥΝΗΤΙΚΑ ΘΑΝΑΤΗΦΟΡΟΣ ΝΟΣΟΣ </a:t>
            </a:r>
          </a:p>
          <a:p>
            <a:pPr lvl="1"/>
            <a:endParaRPr lang="el-GR" dirty="0" smtClean="0"/>
          </a:p>
          <a:p>
            <a:pPr lvl="1"/>
            <a:endParaRPr lang="el-GR" dirty="0" smtClean="0"/>
          </a:p>
          <a:p>
            <a:pPr lvl="1"/>
            <a:endParaRPr lang="el-GR" dirty="0" smtClean="0"/>
          </a:p>
          <a:p>
            <a:pPr lvl="1"/>
            <a:endParaRPr lang="el-GR" dirty="0" smtClean="0"/>
          </a:p>
          <a:p>
            <a:pPr lvl="1"/>
            <a:endParaRPr lang="el-GR" dirty="0" smtClean="0"/>
          </a:p>
          <a:p>
            <a:pPr lvl="1"/>
            <a:endParaRPr lang="el-GR" dirty="0" smtClean="0"/>
          </a:p>
          <a:p>
            <a:pPr lvl="1"/>
            <a:endParaRPr lang="el-GR" dirty="0" smtClean="0"/>
          </a:p>
          <a:p>
            <a:pPr lvl="1"/>
            <a:endParaRPr lang="el-GR" dirty="0" smtClean="0"/>
          </a:p>
          <a:p>
            <a:pPr lvl="1"/>
            <a:endParaRPr lang="el-GR" dirty="0" smtClean="0"/>
          </a:p>
          <a:p>
            <a:pPr lvl="1"/>
            <a:endParaRPr lang="el-GR" dirty="0" smtClean="0"/>
          </a:p>
          <a:p>
            <a:pPr lvl="1"/>
            <a:endParaRPr lang="el-GR" dirty="0" smtClean="0"/>
          </a:p>
          <a:p>
            <a:pPr lvl="1"/>
            <a:endParaRPr lang="el-GR" dirty="0" smtClean="0"/>
          </a:p>
          <a:p>
            <a:pPr lvl="1"/>
            <a:endParaRPr lang="el-GR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ΙΟΓΕΝΕΙΣ ΛΟΙΜΩΞΕΙΣ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trike="sngStrike" dirty="0" err="1" smtClean="0">
                <a:solidFill>
                  <a:srgbClr val="C00000"/>
                </a:solidFill>
              </a:rPr>
              <a:t>Parainfluenza</a:t>
            </a:r>
            <a:r>
              <a:rPr lang="en-US" strike="sngStrike" dirty="0" smtClean="0">
                <a:solidFill>
                  <a:srgbClr val="C00000"/>
                </a:solidFill>
              </a:rPr>
              <a:t> (</a:t>
            </a:r>
            <a:r>
              <a:rPr lang="el-GR" strike="sngStrike" dirty="0" smtClean="0">
                <a:solidFill>
                  <a:srgbClr val="C00000"/>
                </a:solidFill>
              </a:rPr>
              <a:t>ΑΝΟΣΟΚΑΤΕΣΤΑΛΜΕΝΑ ΠΑΙΔΙΑ ΕΚΤΟΣ ΕΠΟΧΗΣ ΤΗΣ ΓΡΙΠΗΣ)</a:t>
            </a:r>
            <a:endParaRPr lang="en-US" strike="sngStrike" dirty="0" smtClean="0">
              <a:solidFill>
                <a:srgbClr val="C00000"/>
              </a:solidFill>
            </a:endParaRPr>
          </a:p>
          <a:p>
            <a:r>
              <a:rPr lang="en-US" strike="sngStrike" dirty="0" smtClean="0">
                <a:solidFill>
                  <a:srgbClr val="C00000"/>
                </a:solidFill>
              </a:rPr>
              <a:t>RSV</a:t>
            </a:r>
            <a:r>
              <a:rPr lang="el-GR" strike="sngStrike" dirty="0" smtClean="0">
                <a:solidFill>
                  <a:srgbClr val="C00000"/>
                </a:solidFill>
              </a:rPr>
              <a:t> (ΣΥΧΝΗ ΚΑΙ ΒΑΡΙΑ ΚΛΙΝΙΚΗ ΕΙΚΟΝΑ ΣΕ ΑΝΟΣΟΚΑΤΕΣΤΑΛΜΕΝΑ ΠΑΙΔΙΑ)</a:t>
            </a:r>
            <a:endParaRPr lang="en-US" strike="sngStrike" dirty="0" smtClean="0">
              <a:solidFill>
                <a:srgbClr val="C00000"/>
              </a:solidFill>
            </a:endParaRPr>
          </a:p>
          <a:p>
            <a:r>
              <a:rPr lang="en-US" strike="sngStrike" dirty="0" smtClean="0">
                <a:solidFill>
                  <a:srgbClr val="C00000"/>
                </a:solidFill>
              </a:rPr>
              <a:t>HSV, CMV, VSV</a:t>
            </a:r>
            <a:r>
              <a:rPr lang="el-GR" strike="sngStrike" dirty="0" smtClean="0">
                <a:solidFill>
                  <a:srgbClr val="C00000"/>
                </a:solidFill>
              </a:rPr>
              <a:t> (ΑΝΟΣΟΚΑΤΑΣΤΟΛΗ)</a:t>
            </a:r>
          </a:p>
          <a:p>
            <a:r>
              <a:rPr lang="en-US" dirty="0" smtClean="0"/>
              <a:t>Influenza</a:t>
            </a:r>
          </a:p>
          <a:p>
            <a:pPr lvl="1"/>
            <a:r>
              <a:rPr lang="el-GR" dirty="0" smtClean="0"/>
              <a:t>ΧΕΙΜΕΡΙΝΟΙ ΜΗΝΕΣ</a:t>
            </a:r>
          </a:p>
          <a:p>
            <a:pPr lvl="1"/>
            <a:r>
              <a:rPr lang="el-GR" dirty="0" smtClean="0"/>
              <a:t>ΠΥΡΕΤΟΣ, ΡΙΓΟΣ, ΒΗΧΑΣ, ΔΙΑΡΡΟΙΕΣ</a:t>
            </a:r>
          </a:p>
          <a:p>
            <a:pPr lvl="1"/>
            <a:r>
              <a:rPr lang="el-GR" dirty="0" smtClean="0"/>
              <a:t>ΔΥΝΗΤΙΚΑ ΘΑΝΑΤΗΦΟΡΟΣ ΝΟΣΟΣ </a:t>
            </a:r>
          </a:p>
          <a:p>
            <a:pPr lvl="1"/>
            <a:endParaRPr lang="el-GR" dirty="0" smtClean="0"/>
          </a:p>
          <a:p>
            <a:pPr lvl="1"/>
            <a:endParaRPr lang="el-GR" dirty="0" smtClean="0"/>
          </a:p>
          <a:p>
            <a:pPr lvl="1"/>
            <a:endParaRPr lang="el-GR" dirty="0" smtClean="0"/>
          </a:p>
          <a:p>
            <a:pPr lvl="1"/>
            <a:endParaRPr lang="el-GR" dirty="0" smtClean="0"/>
          </a:p>
          <a:p>
            <a:pPr lvl="1"/>
            <a:endParaRPr lang="el-GR" dirty="0" smtClean="0"/>
          </a:p>
          <a:p>
            <a:pPr lvl="1"/>
            <a:endParaRPr lang="el-GR" dirty="0" smtClean="0"/>
          </a:p>
          <a:p>
            <a:pPr lvl="1"/>
            <a:endParaRPr lang="el-GR" dirty="0" smtClean="0"/>
          </a:p>
          <a:p>
            <a:pPr lvl="1"/>
            <a:endParaRPr lang="el-GR" dirty="0" smtClean="0"/>
          </a:p>
          <a:p>
            <a:pPr lvl="1"/>
            <a:endParaRPr lang="el-GR" dirty="0" smtClean="0"/>
          </a:p>
          <a:p>
            <a:pPr lvl="1"/>
            <a:endParaRPr lang="el-GR" dirty="0" smtClean="0"/>
          </a:p>
          <a:p>
            <a:pPr lvl="1"/>
            <a:endParaRPr lang="el-GR" dirty="0" smtClean="0"/>
          </a:p>
          <a:p>
            <a:pPr lvl="1"/>
            <a:endParaRPr lang="el-GR" dirty="0" smtClean="0"/>
          </a:p>
          <a:p>
            <a:pPr lvl="1"/>
            <a:endParaRPr lang="el-GR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ΔΙΑΦΟΡΟΔΙΑΓΝΩΣΗ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4437" y="0"/>
            <a:ext cx="4886325" cy="68580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069848" y="3543808"/>
            <a:ext cx="10058400" cy="3314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u="sng" dirty="0" smtClean="0"/>
              <a:t>ΠΥΡΕΤΟΣ + ΚΕΦΑΛΑΛΓΙΑ + ΜΗ ΠΑΡΑΓΩΓΙΚΟΣ ΒΗΧΑΣ</a:t>
            </a:r>
          </a:p>
        </p:txBody>
      </p:sp>
    </p:spTree>
    <p:extLst>
      <p:ext uri="{BB962C8B-B14F-4D97-AF65-F5344CB8AC3E}">
        <p14:creationId xmlns:p14="http://schemas.microsoft.com/office/powerpoint/2010/main" xmlns="" val="175545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INFLUENZA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ΧΕΙΜΕΡΙΝΟΙ ΜΗΝΕΣ (ΟΚΤΩΒΡΙΟΣ – ΜΑΡΤΙΟΣ)</a:t>
            </a:r>
          </a:p>
          <a:p>
            <a:r>
              <a:rPr lang="el-GR" dirty="0" smtClean="0"/>
              <a:t>ΗΠΑ: ~200,000 ΝΟΣΗΛΕΙΕΣ, ~23,000 ΘΑΝΑΤΟΥΣ ΕΤΗΣΙΩΣ </a:t>
            </a:r>
          </a:p>
          <a:p>
            <a:r>
              <a:rPr lang="en-US" dirty="0" smtClean="0"/>
              <a:t>INFLUENZA A (H3N2): </a:t>
            </a:r>
            <a:r>
              <a:rPr lang="el-GR" dirty="0" smtClean="0"/>
              <a:t>ΤΡΙΠΛΑΣΙΑ ΘΝΗΤΟΤΗΤΑ ΣΥΓΚΡΙΤΙΚΑ ΜΕ ΤΑ ΑΛΛΑ ΣΤΕΛΕΧΗ – ΕΞΑΡΣΗ 2014-2015</a:t>
            </a:r>
          </a:p>
          <a:p>
            <a:r>
              <a:rPr lang="el-GR" dirty="0" smtClean="0"/>
              <a:t>ΠΑΡΑΓΟΝΤΕΣ ΚΙΝΔΥΝΟΥ</a:t>
            </a:r>
          </a:p>
          <a:p>
            <a:pPr lvl="1"/>
            <a:r>
              <a:rPr lang="el-GR" dirty="0" smtClean="0"/>
              <a:t>ΗΛΙΚΙΑ &lt;5 ΕΤΩΝ Η &gt;50 ΕΤΩΝ</a:t>
            </a:r>
          </a:p>
          <a:p>
            <a:pPr lvl="1"/>
            <a:r>
              <a:rPr lang="el-GR" dirty="0" smtClean="0"/>
              <a:t>ΕΓΚΥΜΟΣΥΝΗ</a:t>
            </a:r>
          </a:p>
          <a:p>
            <a:pPr lvl="1"/>
            <a:r>
              <a:rPr lang="el-GR" dirty="0" smtClean="0"/>
              <a:t>ΧΡΟΝΙΑ ΝΟΣΗΜΑΤΑ (ΑΝΑΠΝΕΥΣΤΙΚΑ, ΚΑΡΔΙΑΓΓΕΙΑΚΑ, ΝΕΦΡΙΚΑ, ΗΠΑΤΙΚΑ, ΝΕΥΡΟΛΟΓΙΚΑ, ΑΙΜΑΤΟΛΟΓΙΚΑ, ΜΕΤΑΒΟΛΙΚΑ)</a:t>
            </a:r>
          </a:p>
          <a:p>
            <a:pPr lvl="1"/>
            <a:r>
              <a:rPr lang="el-GR" dirty="0" smtClean="0"/>
              <a:t>ΑΝΟΣΟΚΑΤΑΣΤΟΛΗ</a:t>
            </a:r>
          </a:p>
          <a:p>
            <a:pPr lvl="1"/>
            <a:r>
              <a:rPr lang="el-GR" dirty="0" smtClean="0"/>
              <a:t>ΠΑΧΥΣΑΡΚΙΑ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ΔΙΑΓΝΩΣΤΙΚΑ ΤΕΣΤ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RAPID INFLUENZA TEST</a:t>
            </a:r>
          </a:p>
          <a:p>
            <a:r>
              <a:rPr lang="el-GR" dirty="0" smtClean="0"/>
              <a:t>ΔΙΑΦΟΡΟΙ ΤΡΟΠΟΙ ΛΗΨΗΣ (ΡΙΝΟΦΑΡΥΓΓΙΚΟ, ΡΙΝΙΚΟ ΕΠΙΧΡΙΣΜΑ – ΕΚΠΛΥΜΑ, ΚΑΤΩΤΕΡΟ ΑΝΑΠΝΕΥΣΤΙΚΟ ΕΠΙ ΙΣΧΥΡΗΣ ΥΠΟΨΙΑΣ ΣΕ ΝΟΣΗΛΕΥΟΜΕΝΟΥΣ ΑΣΘΕΝΕΙΣ)</a:t>
            </a:r>
          </a:p>
          <a:p>
            <a:r>
              <a:rPr lang="el-GR" dirty="0" smtClean="0"/>
              <a:t>ΠΟΙΚΙΛΛΟΥΣΑ ΕΥΑΙΣΘΗΣΙΑ ΚΑΙ ΕΙΔΙΚΟΤΗΤΑ</a:t>
            </a:r>
          </a:p>
          <a:p>
            <a:pPr lvl="1"/>
            <a:r>
              <a:rPr lang="el-GR" dirty="0" smtClean="0"/>
              <a:t>ΤΡΟΠΟΣ ΛΗΨΗΣ</a:t>
            </a:r>
          </a:p>
          <a:p>
            <a:pPr lvl="1"/>
            <a:r>
              <a:rPr lang="el-GR" dirty="0" smtClean="0"/>
              <a:t>ΠΟΣΟΤΗΤΑ ΒΙΟΛΟΓΙΚΟΥ ΥΓΡΟΥ</a:t>
            </a:r>
          </a:p>
          <a:p>
            <a:pPr lvl="1"/>
            <a:r>
              <a:rPr lang="el-GR" dirty="0" smtClean="0"/>
              <a:t>ΜΕΓΑΛΥΤΕΡΗ ΕΥΑΙΣΘΗΣΙΑ ΤΗΝ 3</a:t>
            </a:r>
            <a:r>
              <a:rPr lang="el-GR" baseline="30000" dirty="0" smtClean="0"/>
              <a:t>Η</a:t>
            </a:r>
            <a:r>
              <a:rPr lang="el-GR" dirty="0" smtClean="0"/>
              <a:t> ΜΕΡΑ ΤΩΝ ΣΥΜΠΤΩΜΑΤΩΝ</a:t>
            </a:r>
          </a:p>
          <a:p>
            <a:r>
              <a:rPr lang="el-GR" dirty="0" smtClean="0"/>
              <a:t>ΤΟ ΑΡΝΗΤΙΚΟ ΤΕΣΤ ΔΕΝ ΑΠΟΚΛΕΙΕΙ ΤΗ ΔΙΑΓΝΩΣΗ</a:t>
            </a:r>
          </a:p>
          <a:p>
            <a:r>
              <a:rPr lang="el-GR" dirty="0" smtClean="0"/>
              <a:t>ΕΠΙ ΥΠΟΨΙΑΣ ΑΜΕΣΗ ΕΝΑΡΞΗ ΑΓΩΓΗΣ ΚΑΙ ΜΟΝΩΣΗ ΑΣΘΕΝΟΥΣ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86265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ΟΡΟΤΥΠΟΙ </a:t>
            </a:r>
            <a:r>
              <a:rPr lang="en-US" dirty="0" smtClean="0"/>
              <a:t>INFLUENZA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Η5Ν1: ΝΟΣΟΣ ΤΩΝ ΠΤΗΝΩΝ, ΘΝΗΤΟΤΗΤΑ 60%</a:t>
            </a:r>
          </a:p>
          <a:p>
            <a:r>
              <a:rPr lang="el-GR" dirty="0" smtClean="0"/>
              <a:t>Η7Ν9: ΘΝΗΤΟΤΗΤΑ 27%</a:t>
            </a:r>
          </a:p>
          <a:p>
            <a:r>
              <a:rPr lang="el-GR" dirty="0" smtClean="0"/>
              <a:t>Η5Ν1: ΑΥΞΗΜΕΝΗ ΕΠΙΠΤΩΣΗ ΣΤΑ ΠΟΥΛΕΡΙΚΑ ΣΤΙΣ ΗΠΑ ΤΕΛΗ 2014</a:t>
            </a:r>
          </a:p>
          <a:p>
            <a:endParaRPr lang="el-GR" dirty="0" smtClean="0"/>
          </a:p>
          <a:p>
            <a:endParaRPr lang="el-GR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40459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ΔΙΑΓΝΩΣΗ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ΕΠΑΦΗ ΜΕ ΠΤΗΝΑ – ΠΟΥΛΕΡΙΚΑ (-) </a:t>
            </a:r>
          </a:p>
          <a:p>
            <a:r>
              <a:rPr lang="el-GR" dirty="0" smtClean="0"/>
              <a:t>ΤΑΞΙΔΙ ΣΤΗΝ ΑΣΙΑ (-) </a:t>
            </a:r>
          </a:p>
          <a:p>
            <a:endParaRPr lang="el-GR" dirty="0"/>
          </a:p>
          <a:p>
            <a:r>
              <a:rPr lang="el-GR" dirty="0" smtClean="0"/>
              <a:t>ΑΠΟΥΣΙΑ ΠΑΡΑΓΟΝΤΩΝ ΚΙΝΔΥΝΟΥ</a:t>
            </a:r>
          </a:p>
          <a:p>
            <a:endParaRPr lang="el-GR" dirty="0"/>
          </a:p>
          <a:p>
            <a:r>
              <a:rPr lang="el-GR" dirty="0" smtClean="0"/>
              <a:t>ΠΙΘΑΝΗ ΔΙΑΓΝΩΣΗ: </a:t>
            </a:r>
            <a:r>
              <a:rPr lang="en-US" dirty="0" smtClean="0"/>
              <a:t>INFLUENZA A + </a:t>
            </a:r>
            <a:r>
              <a:rPr lang="el-GR" dirty="0" smtClean="0"/>
              <a:t>ΕΠΙΛΟΙΜΩΞΗ ΑΠΟ ΑΛΛΟ ΠΑΘΟΓΟΝΟ</a:t>
            </a:r>
          </a:p>
          <a:p>
            <a:pPr lvl="1"/>
            <a:r>
              <a:rPr lang="en-US" dirty="0" smtClean="0"/>
              <a:t>S. Aureus</a:t>
            </a:r>
          </a:p>
          <a:p>
            <a:pPr lvl="1"/>
            <a:r>
              <a:rPr lang="en-US" dirty="0" smtClean="0"/>
              <a:t>S. pneumoniae</a:t>
            </a:r>
          </a:p>
          <a:p>
            <a:pPr lvl="1"/>
            <a:r>
              <a:rPr lang="en-US" dirty="0" smtClean="0"/>
              <a:t>S. pyogenes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25160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Πορεια νοσου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PCR (+) </a:t>
            </a:r>
            <a:r>
              <a:rPr lang="el-GR" dirty="0" smtClean="0"/>
              <a:t>ΓΙΑ </a:t>
            </a:r>
            <a:r>
              <a:rPr lang="en-US" dirty="0" smtClean="0"/>
              <a:t>INFLUENZA A (H3N2)</a:t>
            </a:r>
            <a:endParaRPr lang="en-US" dirty="0"/>
          </a:p>
          <a:p>
            <a:pPr lvl="1"/>
            <a:r>
              <a:rPr lang="en-US" dirty="0" smtClean="0"/>
              <a:t>XO</a:t>
            </a:r>
            <a:r>
              <a:rPr lang="el-GR" dirty="0" smtClean="0"/>
              <a:t>ΡΗΓΗΘΗΚΕ ΒΑΝΚΟΜΥΚΙΝΗ, ΚΕΦΕΠΙΜΗ, ΛΕΒΟΦΛΟΞΑΣΙΝΗ, ΟΣΕΛΤΑΜΙΒΙΡΗ</a:t>
            </a:r>
            <a:endParaRPr lang="el-GR" dirty="0"/>
          </a:p>
          <a:p>
            <a:r>
              <a:rPr lang="el-GR" dirty="0" smtClean="0"/>
              <a:t>ΗΜΕΡΑ 1: ΑΙΜΟΚΑΘΑΡΣΗ</a:t>
            </a:r>
          </a:p>
          <a:p>
            <a:r>
              <a:rPr lang="el-GR" dirty="0" smtClean="0"/>
              <a:t>ΗΜΕΡΑ 2: ΙΣΧΑΙΜΙΑ ΔΕ ΑΚΡΟΥ ΠΟΔΑ</a:t>
            </a:r>
          </a:p>
          <a:p>
            <a:pPr lvl="1"/>
            <a:r>
              <a:rPr lang="el-GR" dirty="0" smtClean="0"/>
              <a:t>ΑΓΓΕΙΟΓΡΑΦΙΑ: ΑΓΓΕΙΟΣΠΑΣΜΟΣ ΣΤΟ ΕΠΙΠΕΔΟ ΤΗΣ ΠΟΔΟΚΝΗΜΙΚΗΣ</a:t>
            </a:r>
          </a:p>
          <a:p>
            <a:pPr lvl="1"/>
            <a:r>
              <a:rPr lang="el-GR" dirty="0" smtClean="0"/>
              <a:t>ΕΓΧΥΣΗ ΠΡΟΣΤΑΓΛΑΝΔΙΝΗΣ ΚΑΙ </a:t>
            </a:r>
            <a:r>
              <a:rPr lang="en-US" dirty="0" smtClean="0"/>
              <a:t>PCI </a:t>
            </a:r>
            <a:r>
              <a:rPr lang="el-GR" dirty="0" smtClean="0"/>
              <a:t>ΕΠΙΠΟΛΗΣ ΜΗΡΙΑΙΑ ΑΡΤΗΡΙΑ</a:t>
            </a:r>
            <a:endParaRPr lang="en-US" dirty="0" smtClean="0"/>
          </a:p>
          <a:p>
            <a:r>
              <a:rPr lang="el-GR" dirty="0" smtClean="0"/>
              <a:t>ΗΜΕΡΑ 3: ΘΕΤΙΚΕΣ ΚΑΛΛΙΕΡΓΕΙΕΣ ΑΙΜΑΤΟΣ ΓΙΑ </a:t>
            </a:r>
            <a:r>
              <a:rPr lang="en-US" dirty="0" smtClean="0"/>
              <a:t>MSSA </a:t>
            </a:r>
          </a:p>
          <a:p>
            <a:r>
              <a:rPr lang="el-GR" dirty="0" smtClean="0"/>
              <a:t>ΗΜΕΡΑ 7: ΚΦ </a:t>
            </a:r>
            <a:r>
              <a:rPr lang="en-US" dirty="0" smtClean="0"/>
              <a:t>K</a:t>
            </a:r>
            <a:r>
              <a:rPr lang="el-GR" dirty="0" smtClean="0"/>
              <a:t>ΛΑΣΜΑ ΕΞΩΘΗΣΗΣ</a:t>
            </a:r>
          </a:p>
          <a:p>
            <a:r>
              <a:rPr lang="el-GR" dirty="0" smtClean="0"/>
              <a:t>ΗΜΕΡΑ 8: ΠΝΕΥΜΟΘΩΡΑΚΑΣ ΑΡΙΣΤΕΡΑ</a:t>
            </a:r>
          </a:p>
        </p:txBody>
      </p:sp>
    </p:spTree>
    <p:extLst>
      <p:ext uri="{BB962C8B-B14F-4D97-AF65-F5344CB8AC3E}">
        <p14:creationId xmlns:p14="http://schemas.microsoft.com/office/powerpoint/2010/main" xmlns="" val="116698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ΠΟΡΕΙΑ ΝΟΣΟΥ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ΗΜΕΡΑ 14: ΛΕΥΚΟΚΥΤΤΑΡΩΣΗ, ΓΑΛΑΚΤΙΚΗ ΟΞΕΩΣΗ ΚΑΙ ΚΑΤΑΠΛΗΞΙΑ</a:t>
            </a:r>
          </a:p>
          <a:p>
            <a:pPr lvl="1"/>
            <a:r>
              <a:rPr lang="el-GR" dirty="0"/>
              <a:t>ΛΑΠΑΡΟΤΟΜΗ: ΑΡΝΗΤΙΚΗ ΓΙΑ ΙΣΧΑΙΜΙΑ ΕΝΤΕΡΟΥ – ΕΓΙΝΕ ΑΚΡΩΤΗΡΙΑΣΜΟΣ ΚΑΤΩ ΑΚΡΟΥ</a:t>
            </a:r>
          </a:p>
          <a:p>
            <a:r>
              <a:rPr lang="el-GR" dirty="0" smtClean="0"/>
              <a:t>ΕΠΙΔΕΙΝΩΣΗ ΚΛΙΝΙΚΗΣ ΕΙΚΟΝΑΣ</a:t>
            </a:r>
          </a:p>
          <a:p>
            <a:r>
              <a:rPr lang="el-GR" dirty="0" smtClean="0"/>
              <a:t>ΗΜΕΡΑ 16: ΑΠΟΣΩΛΗΝΩΣΗ ΚΑΤΟΠΙΝ ΣΥΖΗΤΗΣΗΣ ΜΕ ΤΟ ΣΥΓΓΕΝΙΚΟ ΠΕΡΙΒΑΛΛΟΝ </a:t>
            </a:r>
          </a:p>
          <a:p>
            <a:r>
              <a:rPr lang="el-GR" dirty="0" smtClean="0"/>
              <a:t>ΘΑΝΑΤΟΣ ΑΣΘΕΝΟΥΣ</a:t>
            </a:r>
          </a:p>
          <a:p>
            <a:endParaRPr lang="el-GR" dirty="0"/>
          </a:p>
          <a:p>
            <a:r>
              <a:rPr lang="el-GR" dirty="0" smtClean="0"/>
              <a:t>ΝΕΚΡΟΤΟΜΗ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514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360" y="1136669"/>
            <a:ext cx="5292969" cy="4050792"/>
          </a:xfrm>
        </p:spPr>
        <p:txBody>
          <a:bodyPr/>
          <a:lstStyle/>
          <a:p>
            <a:r>
              <a:rPr lang="el-GR" dirty="0" smtClean="0"/>
              <a:t>ΠΑΡΟΥΣΙΑ ΚΟΙΛΟΤΗΤΩΝ – ΝΕΚΡΩΤΙΚΗ ΠΝΕΥΜΟΝΙΑ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360" y="2511302"/>
            <a:ext cx="11001375" cy="408622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306766" y="1136669"/>
            <a:ext cx="5292969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9047" y="1112753"/>
            <a:ext cx="5292969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/>
              <a:t>ΟΡΓΑΝΩΜΕΝΗ ΠΝΕΥΜΟΝΙΑ ΜΕ ΣΥΝΟΔΟ ΠΛΑΚΩΔΗ ΜΕΤΑΠΛΑΣΗ </a:t>
            </a:r>
          </a:p>
          <a:p>
            <a:pPr marL="0" indent="0">
              <a:buNone/>
            </a:pPr>
            <a:r>
              <a:rPr lang="el-GR" dirty="0" smtClean="0"/>
              <a:t>(</a:t>
            </a:r>
            <a:r>
              <a:rPr lang="en-US" dirty="0" smtClean="0"/>
              <a:t>INFLUENZA </a:t>
            </a:r>
            <a:r>
              <a:rPr lang="el-GR" dirty="0" smtClean="0"/>
              <a:t>ΛΟΙΜΩΞΗ)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21131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360" y="1136669"/>
            <a:ext cx="5292969" cy="4050792"/>
          </a:xfrm>
        </p:spPr>
        <p:txBody>
          <a:bodyPr/>
          <a:lstStyle/>
          <a:p>
            <a:r>
              <a:rPr lang="el-GR" dirty="0" smtClean="0"/>
              <a:t>ΑΠΟΣΤΗΜΑΤΟΠΟΙΗΣΗ</a:t>
            </a:r>
            <a:endParaRPr lang="el-GR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306766" y="1136669"/>
            <a:ext cx="5292969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9047" y="1112753"/>
            <a:ext cx="5292969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Gram (+) </a:t>
            </a:r>
            <a:r>
              <a:rPr lang="el-GR" dirty="0" smtClean="0"/>
              <a:t>ΚΟΚΚΟΙ </a:t>
            </a:r>
          </a:p>
          <a:p>
            <a:pPr marL="0" indent="0">
              <a:buNone/>
            </a:pPr>
            <a:r>
              <a:rPr lang="en-US" dirty="0" smtClean="0"/>
              <a:t>S. Aureus</a:t>
            </a:r>
            <a:endParaRPr lang="el-G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" y="2245582"/>
            <a:ext cx="12192000" cy="461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354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40" y="1624349"/>
            <a:ext cx="11431080" cy="4050792"/>
          </a:xfrm>
        </p:spPr>
        <p:txBody>
          <a:bodyPr/>
          <a:lstStyle/>
          <a:p>
            <a:r>
              <a:rPr lang="el-GR" dirty="0" smtClean="0"/>
              <a:t>ΠΑΘΟΛΟΓΟΑΝΑΤΟΜΙΚΑ ΕΥΡΗΜΑΤΑ ΥΠΕΡ ΕΡΠΗΤΙΚΗΣ ΛΟΙΜΩΞΗΣ</a:t>
            </a:r>
            <a:endParaRPr lang="el-GR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306766" y="1136669"/>
            <a:ext cx="5292969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9047" y="1112753"/>
            <a:ext cx="5292969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" y="2350193"/>
            <a:ext cx="12192000" cy="450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026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360" y="1136669"/>
            <a:ext cx="6013455" cy="4050792"/>
          </a:xfrm>
        </p:spPr>
        <p:txBody>
          <a:bodyPr/>
          <a:lstStyle/>
          <a:p>
            <a:r>
              <a:rPr lang="el-GR" dirty="0" smtClean="0"/>
              <a:t>ΘΕΤΙΚΗ ΑΝΟΣΟΪΣΤΟΧΗΜΙΚΗ ΧΡΩΣΗ ΓΙΑ </a:t>
            </a:r>
            <a:r>
              <a:rPr lang="en-US" dirty="0" smtClean="0"/>
              <a:t>HSV</a:t>
            </a:r>
            <a:endParaRPr lang="el-GR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306766" y="1136669"/>
            <a:ext cx="5292969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66" y="1984863"/>
            <a:ext cx="5981700" cy="448627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885110" y="1136669"/>
            <a:ext cx="4714626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PCR (+) </a:t>
            </a:r>
            <a:r>
              <a:rPr lang="el-GR" dirty="0" smtClean="0"/>
              <a:t>ΓΙΑ </a:t>
            </a:r>
            <a:r>
              <a:rPr lang="en-US" dirty="0" smtClean="0"/>
              <a:t>H3N2 KAI HSV-2</a:t>
            </a:r>
          </a:p>
          <a:p>
            <a:r>
              <a:rPr lang="en-US" dirty="0" smtClean="0"/>
              <a:t>(+) </a:t>
            </a:r>
            <a:r>
              <a:rPr lang="el-GR" dirty="0" smtClean="0"/>
              <a:t>ΑΝΟΣΟΪΣΤΟΧΗΜΙΚΗ ΧΡΩΣΗ ΓΙΑ </a:t>
            </a:r>
            <a:r>
              <a:rPr lang="en-US" dirty="0" smtClean="0"/>
              <a:t>S.AUREUS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66498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ΔΙΑΦΟΡΟΔΙΑΓΝΩΣΗ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u="sng" dirty="0" smtClean="0"/>
              <a:t>ΠΥΡΕΤΟΣ + ΚΕΦΑΛΑΛΓΙΑ + ΜΗ ΠΑΡΑΓΩΓΙΚΟΣ ΒΗΧΑΣ</a:t>
            </a:r>
          </a:p>
          <a:p>
            <a:endParaRPr lang="el-GR" dirty="0"/>
          </a:p>
          <a:p>
            <a:pPr lvl="1"/>
            <a:r>
              <a:rPr lang="el-GR" dirty="0" smtClean="0"/>
              <a:t>ΛΟΙΜΩΞΗ ΑΝΩΤΕΡΟΥ ΑΝΑΠΝΕΥΣΤΙΚΟΥ</a:t>
            </a:r>
          </a:p>
          <a:p>
            <a:pPr lvl="2"/>
            <a:r>
              <a:rPr lang="el-GR" dirty="0" smtClean="0"/>
              <a:t>ΦΑΡΥΓΓΙΤΙΔΑ</a:t>
            </a:r>
          </a:p>
          <a:p>
            <a:pPr lvl="2"/>
            <a:r>
              <a:rPr lang="el-GR" dirty="0" smtClean="0"/>
              <a:t>ΠΑΡΑΡΡΙΝΟΚΟΛΠΙΤΙΔΑ </a:t>
            </a:r>
          </a:p>
          <a:p>
            <a:pPr lvl="2"/>
            <a:r>
              <a:rPr lang="el-GR" dirty="0" smtClean="0"/>
              <a:t>ΒΡΟΓΧΙΤΙΔΑ</a:t>
            </a:r>
          </a:p>
          <a:p>
            <a:pPr lvl="1"/>
            <a:r>
              <a:rPr lang="el-GR" dirty="0" smtClean="0"/>
              <a:t>ΛΟΙΜΩΞΗ ΚΑΤΩΤΕΡΟΥ ΑΝΑΠΝΕΥΣΤΙΚΟΥ</a:t>
            </a:r>
          </a:p>
          <a:p>
            <a:pPr lvl="1"/>
            <a:r>
              <a:rPr lang="el-GR" dirty="0" smtClean="0"/>
              <a:t>ΕΙΔΙΚΕΣ ΛΟΙΜΩΞΕΙΣ: ΠΧ ΛΕΠΤΟΣΠΕΙΡΑ, ΡΙΚΕΤΣΙΕΣ</a:t>
            </a:r>
          </a:p>
        </p:txBody>
      </p:sp>
    </p:spTree>
    <p:extLst>
      <p:ext uri="{BB962C8B-B14F-4D97-AF65-F5344CB8AC3E}">
        <p14:creationId xmlns:p14="http://schemas.microsoft.com/office/powerpoint/2010/main" xmlns="" val="81011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ΔΙΑΓΝΩΣΗ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INFLUENZA (H3N2) + E</a:t>
            </a:r>
            <a:r>
              <a:rPr lang="el-GR" dirty="0" smtClean="0"/>
              <a:t>ΠΙΛΟΙΜΩΞΗ ΑΠΟ </a:t>
            </a:r>
            <a:r>
              <a:rPr lang="en-US" dirty="0" smtClean="0"/>
              <a:t>S. AUREUS</a:t>
            </a:r>
          </a:p>
          <a:p>
            <a:endParaRPr lang="en-US" dirty="0"/>
          </a:p>
          <a:p>
            <a:r>
              <a:rPr lang="el-GR" dirty="0" smtClean="0"/>
              <a:t>ΑΠΟΥΣΙΑ ΑΝΑΦΟΡΩΝ ΓΙΑ ΣΥΣΧΕΤΙΣΗ ΜΕΤΑΞΥ </a:t>
            </a:r>
            <a:r>
              <a:rPr lang="en-US" dirty="0" smtClean="0"/>
              <a:t>INFLUENZA </a:t>
            </a:r>
            <a:r>
              <a:rPr lang="el-GR" dirty="0" smtClean="0"/>
              <a:t>ΚΑΙ </a:t>
            </a:r>
            <a:r>
              <a:rPr lang="en-US" dirty="0" smtClean="0"/>
              <a:t>HSV-2</a:t>
            </a:r>
          </a:p>
          <a:p>
            <a:r>
              <a:rPr lang="el-GR" dirty="0" smtClean="0"/>
              <a:t>Η ΔΙΑΣΩΛΗΝΩΣΗ ΣΥΣΧΕΤΙΖΕΤΑΙ ΜΕ ΛΟΙΜΩΞΗ ΑΠΟ</a:t>
            </a:r>
            <a:r>
              <a:rPr lang="en-US" dirty="0" smtClean="0"/>
              <a:t> HSV-1 </a:t>
            </a:r>
            <a:r>
              <a:rPr lang="el-GR" dirty="0" smtClean="0"/>
              <a:t>ΣΕ ΜΗΧΑΝΙΚΟ ΑΕΡΙΣΜΟ</a:t>
            </a:r>
          </a:p>
          <a:p>
            <a:r>
              <a:rPr lang="el-GR" dirty="0" smtClean="0"/>
              <a:t>Η ΕΡΠΗΤΙΚΗ ΠΝΕΥΜΟΝΙΑ ΕΜΦΑΝΙΖΕΤΑΙ ΚΥΡΙΩΣ ΣΕ ΑΝΟΣΟΚΑΤΕΣΤΑΛΜΕΝΟΥΣ ΑΣΘΕΝΕΙΣ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59293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ΠΙΘΑΝΗ ΑΙΤΙΑ ΘΑΝΑΤΟΥ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INFLUENZA</a:t>
            </a:r>
            <a:r>
              <a:rPr lang="el-GR" dirty="0"/>
              <a:t>:</a:t>
            </a:r>
            <a:r>
              <a:rPr lang="en-US" dirty="0" smtClean="0"/>
              <a:t> </a:t>
            </a:r>
            <a:r>
              <a:rPr lang="el-GR" dirty="0" smtClean="0"/>
              <a:t>ΕΝΑΡΚΤΗΡΙΑ ΝΟΣΟΣ</a:t>
            </a:r>
          </a:p>
          <a:p>
            <a:r>
              <a:rPr lang="el-GR" dirty="0" smtClean="0"/>
              <a:t>ΒΑΚΤΗΡΙΑΙΜΙΑ ΑΠΟ </a:t>
            </a:r>
            <a:r>
              <a:rPr lang="en-US" dirty="0" smtClean="0"/>
              <a:t>S. AUREUS</a:t>
            </a:r>
            <a:r>
              <a:rPr lang="el-GR" dirty="0" smtClean="0"/>
              <a:t>: ΣΗΠΤΙΚΗ ΚΑΤΑΠΛΗΞΙΑ ΚΑΙ ΒΑΡΙΑ ΚΛΙΝΙΚΗ ΕΙΚΟΝΑ ΤΟΥ ΑΣΘΕΝΟΥΣ</a:t>
            </a:r>
          </a:p>
          <a:p>
            <a:r>
              <a:rPr lang="en-US" dirty="0" smtClean="0"/>
              <a:t>HSV-2</a:t>
            </a:r>
            <a:r>
              <a:rPr lang="el-GR" dirty="0" smtClean="0"/>
              <a:t>:</a:t>
            </a:r>
            <a:r>
              <a:rPr lang="el-GR" dirty="0"/>
              <a:t> </a:t>
            </a:r>
            <a:r>
              <a:rPr lang="el-GR" dirty="0" smtClean="0"/>
              <a:t>ΑΙΤΙΑ ΘΑΝΑΤΟΥ </a:t>
            </a:r>
          </a:p>
        </p:txBody>
      </p:sp>
    </p:spTree>
    <p:extLst>
      <p:ext uri="{BB962C8B-B14F-4D97-AF65-F5344CB8AC3E}">
        <p14:creationId xmlns:p14="http://schemas.microsoft.com/office/powerpoint/2010/main" xmlns="" val="30978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7912" y="0"/>
            <a:ext cx="857504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96558" y="0"/>
            <a:ext cx="3759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864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ΠΟΡΕΙΑ ΝΟΣΟΥ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ΧΟΡΗΓΗΘΗΚΕ </a:t>
            </a:r>
          </a:p>
          <a:p>
            <a:pPr lvl="1"/>
            <a:r>
              <a:rPr lang="el-GR" dirty="0" smtClean="0"/>
              <a:t>ΕΙΣΠΝΕΟΜΕΝΟ ΜΕ ΑΛΒΟΥΤΕΡΟΛΗ/ΙΠΡΑΤΡΟΠΙΟ</a:t>
            </a:r>
          </a:p>
          <a:p>
            <a:pPr lvl="1"/>
            <a:r>
              <a:rPr lang="el-GR" dirty="0" smtClean="0"/>
              <a:t>ΠΡΕΔΝΙΖΟΛΟΝΗ ΓΙΑ 4 ΗΜΕΡΕΣ</a:t>
            </a:r>
          </a:p>
          <a:p>
            <a:r>
              <a:rPr lang="el-GR" dirty="0" smtClean="0"/>
              <a:t>ΩΣ ΠΙΘΑΝΗ ΒΡΟΓΧΙΤΙΔΑ</a:t>
            </a:r>
          </a:p>
          <a:p>
            <a:endParaRPr lang="el-GR" dirty="0"/>
          </a:p>
          <a:p>
            <a:r>
              <a:rPr lang="el-GR" dirty="0" smtClean="0"/>
              <a:t>24 ΩΡΕΣ ΜΕΤΑ Ο ΑΣΘΕΝΗΣ ΔΙΕΚΟΜΙΣΘΗ ΑΠΟ ΤΟΥΣ ΣΥΓΓΕΝΕΙΣ ΣΤΑ ΤΕΠ ΛΟΓΩ</a:t>
            </a:r>
          </a:p>
          <a:p>
            <a:pPr lvl="1"/>
            <a:r>
              <a:rPr lang="el-GR" dirty="0" smtClean="0"/>
              <a:t>ΒΗΧΑ, ΔΥΣΠΝΟΙΑΣ, ΔΙΑΡΡΟΙΩΝ, ΕΦΙΔΡΩΣΗΣ ΚΑΙ ΕΜΕΤΩΝ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4641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ΦΥΣΙΚΗ ΕΞΕΤΑΣΗ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5076952" cy="4050792"/>
          </a:xfrm>
        </p:spPr>
        <p:txBody>
          <a:bodyPr/>
          <a:lstStyle/>
          <a:p>
            <a:r>
              <a:rPr lang="en-US" dirty="0" smtClean="0"/>
              <a:t>Sat=79%, </a:t>
            </a:r>
            <a:r>
              <a:rPr lang="el-GR" dirty="0" smtClean="0"/>
              <a:t>ΑΝΑΠΝΟΕΣ=55/ΛΕΠΤΟ</a:t>
            </a:r>
          </a:p>
          <a:p>
            <a:r>
              <a:rPr lang="el-GR" dirty="0" smtClean="0"/>
              <a:t>ΑΠ=51</a:t>
            </a:r>
            <a:r>
              <a:rPr lang="en-US" dirty="0" smtClean="0"/>
              <a:t>/</a:t>
            </a:r>
            <a:r>
              <a:rPr lang="el-GR" dirty="0" smtClean="0"/>
              <a:t>33</a:t>
            </a:r>
            <a:r>
              <a:rPr lang="en-US" dirty="0" smtClean="0"/>
              <a:t> mmHg</a:t>
            </a:r>
            <a:r>
              <a:rPr lang="el-GR" dirty="0" smtClean="0"/>
              <a:t>, 165 </a:t>
            </a:r>
            <a:r>
              <a:rPr lang="en-US" dirty="0" smtClean="0"/>
              <a:t>bpm</a:t>
            </a:r>
            <a:endParaRPr lang="el-GR" dirty="0" smtClean="0"/>
          </a:p>
          <a:p>
            <a:r>
              <a:rPr lang="el-GR" dirty="0" smtClean="0"/>
              <a:t>ΗΚΓ: </a:t>
            </a:r>
            <a:r>
              <a:rPr lang="en-US" dirty="0" smtClean="0"/>
              <a:t>SR, </a:t>
            </a:r>
            <a:r>
              <a:rPr lang="el-GR" dirty="0" smtClean="0"/>
              <a:t>ΦΛΕΒΟΚΟΜΒΙΚΗ ΤΑΧΥΚΑΡΔΙΑ</a:t>
            </a:r>
            <a:endParaRPr lang="en-US" dirty="0" smtClean="0"/>
          </a:p>
          <a:p>
            <a:r>
              <a:rPr lang="el-GR" dirty="0" smtClean="0"/>
              <a:t>Θ=36,7 </a:t>
            </a:r>
            <a:r>
              <a:rPr lang="en-US" dirty="0" smtClean="0"/>
              <a:t>C</a:t>
            </a:r>
          </a:p>
          <a:p>
            <a:r>
              <a:rPr lang="el-GR" dirty="0" smtClean="0"/>
              <a:t>ΔΙΑΧΥΤΟΙ ΡΕΓΧΑΖΟΝΤΕΣ</a:t>
            </a:r>
          </a:p>
          <a:p>
            <a:r>
              <a:rPr lang="en-US" dirty="0" smtClean="0"/>
              <a:t>S1, S2 </a:t>
            </a:r>
            <a:r>
              <a:rPr lang="el-GR" dirty="0" smtClean="0"/>
              <a:t>ΚΦ</a:t>
            </a:r>
          </a:p>
          <a:p>
            <a:r>
              <a:rPr lang="el-GR" dirty="0" smtClean="0"/>
              <a:t>ΚΟΙΛΙΑ: ΜΑΛΑΚΗ ΕΥΠΙΕΣΤΗ, ΚΦ ΠΕΡΙΣΤΑΛΤΙΣΜΟΣ, ΕΥΑΙΣΘΗΣΙΑ (-)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673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ΔΙΑΦΟΡΟδιαγνωση</a:t>
            </a:r>
            <a:endParaRPr lang="el-GR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ΥΠΟΝΟΙΑ ΛΟΙΜΩΞΗΣ</a:t>
            </a:r>
            <a:endParaRPr lang="en-US" dirty="0" smtClean="0"/>
          </a:p>
          <a:p>
            <a:r>
              <a:rPr lang="el-GR" dirty="0" smtClean="0"/>
              <a:t>ΥΠΟΤΑΣΗ – ΤΑΧΥΚΑΡΔΙΑ</a:t>
            </a:r>
          </a:p>
          <a:p>
            <a:r>
              <a:rPr lang="el-GR" dirty="0" smtClean="0"/>
              <a:t>ΤΑΧΥΠΝΟΙΑ – ΥΠΟΞΑΙΜΙΑ</a:t>
            </a:r>
            <a:endParaRPr lang="el-GR" dirty="0"/>
          </a:p>
          <a:p>
            <a:pPr marL="0" indent="0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0" indent="0">
              <a:buNone/>
            </a:pPr>
            <a:endParaRPr lang="el-GR" dirty="0" smtClean="0"/>
          </a:p>
        </p:txBody>
      </p:sp>
      <p:sp>
        <p:nvSpPr>
          <p:cNvPr id="5" name="Right Brace 4"/>
          <p:cNvSpPr/>
          <p:nvPr/>
        </p:nvSpPr>
        <p:spPr>
          <a:xfrm>
            <a:off x="3761998" y="2093976"/>
            <a:ext cx="1914268" cy="13948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9048" y="1771581"/>
            <a:ext cx="122341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??</a:t>
            </a:r>
            <a:endParaRPr lang="en-US" sz="9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369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ΔΙΑΦΟΡΟδιαγνωση</a:t>
            </a:r>
            <a:endParaRPr lang="el-GR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ΥΠΟΝΟΙΑ ΛΟΙΜΩΞΗΣ</a:t>
            </a:r>
            <a:endParaRPr lang="en-US" dirty="0" smtClean="0"/>
          </a:p>
          <a:p>
            <a:r>
              <a:rPr lang="el-GR" dirty="0" smtClean="0"/>
              <a:t>ΥΠΟΤΑΣΗ – ΤΑΧΥΚΑΡΔΙΑ</a:t>
            </a:r>
          </a:p>
          <a:p>
            <a:r>
              <a:rPr lang="el-GR" dirty="0" smtClean="0"/>
              <a:t>ΤΑΧΥΠΝΟΙΑ – ΥΠΟΞΑΙΜΙΑ</a:t>
            </a:r>
            <a:endParaRPr lang="el-GR" dirty="0"/>
          </a:p>
          <a:p>
            <a:pPr marL="0" indent="0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0" indent="0">
              <a:buNone/>
            </a:pPr>
            <a:endParaRPr lang="el-GR" dirty="0" smtClean="0"/>
          </a:p>
        </p:txBody>
      </p:sp>
      <p:sp>
        <p:nvSpPr>
          <p:cNvPr id="5" name="Right Brace 4"/>
          <p:cNvSpPr/>
          <p:nvPr/>
        </p:nvSpPr>
        <p:spPr>
          <a:xfrm>
            <a:off x="3761998" y="2093976"/>
            <a:ext cx="1914268" cy="13948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55946" y="2437477"/>
            <a:ext cx="13917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Σήψη</a:t>
            </a:r>
            <a:endParaRPr lang="en-US" sz="4000" b="0" u="sng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93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661</TotalTime>
  <Words>1207</Words>
  <Application>Microsoft Office PowerPoint</Application>
  <PresentationFormat>Προσαρμογή</PresentationFormat>
  <Paragraphs>322</Paragraphs>
  <Slides>52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52</vt:i4>
      </vt:variant>
    </vt:vector>
  </HeadingPairs>
  <TitlesOfParts>
    <vt:vector size="53" baseType="lpstr">
      <vt:lpstr>Wood Type</vt:lpstr>
      <vt:lpstr>Case 39-2015: A 22-YEAR-OLD MAN WITH HYPOXEMIA AND SHOCK</vt:lpstr>
      <vt:lpstr>ΑΙΤΙΑ ΕΙΣΟΔΟΥ</vt:lpstr>
      <vt:lpstr>Φυσικη εξεταση – απεικονιστικοσ ελεγχοσ</vt:lpstr>
      <vt:lpstr>ΔΙΑΦΟΡΟΔΙΑΓΝΩΣΗ</vt:lpstr>
      <vt:lpstr>ΔΙΑΦΟΡΟΔΙΑΓΝΩΣΗ</vt:lpstr>
      <vt:lpstr>ΠΟΡΕΙΑ ΝΟΣΟΥ</vt:lpstr>
      <vt:lpstr>ΦΥΣΙΚΗ ΕΞΕΤΑΣΗ</vt:lpstr>
      <vt:lpstr>ΔΙΑΦΟΡΟδιαγνωση</vt:lpstr>
      <vt:lpstr>ΔΙΑΦΟΡΟδιαγνωση</vt:lpstr>
      <vt:lpstr>Διαφάνεια 10</vt:lpstr>
      <vt:lpstr>Διαφάνεια 11</vt:lpstr>
      <vt:lpstr>Αντιμετωπιση σηπτικησ καταπληξιασ</vt:lpstr>
      <vt:lpstr>Διαφάνεια 13</vt:lpstr>
      <vt:lpstr>Πορεια νοσου</vt:lpstr>
      <vt:lpstr>Πορεια νοσου</vt:lpstr>
      <vt:lpstr>ΣυμφωνειτΕ με την ΑΝΤΙΜΕΤΩΠΙΣΗ του ασθενουσ??</vt:lpstr>
      <vt:lpstr>ΣυμφωνειτΕ με την ΑΝΤΙΜΕΤΩΠΙΣΗ του ασθενουσ??</vt:lpstr>
      <vt:lpstr>Διαφάνεια 18</vt:lpstr>
      <vt:lpstr>ΑΤΟΜΙΚΟ ΙΣΤΟΡΙΚΟ</vt:lpstr>
      <vt:lpstr>ΦΥΣΙΚΗ ΕΞΕΤΑΣΗ</vt:lpstr>
      <vt:lpstr>Διαφάνεια 21</vt:lpstr>
      <vt:lpstr>Διαφάνεια 22</vt:lpstr>
      <vt:lpstr>Διαφάνεια 23</vt:lpstr>
      <vt:lpstr>Διαφάνεια 24</vt:lpstr>
      <vt:lpstr>ΕΡΓΑΣΤΗΡΙΑΚΟΣ – ΑΠΕΙΚΟΝΙΣΤΙΚΟΣ ΕΛΕΓΧΟΣ</vt:lpstr>
      <vt:lpstr>ΔΙΑΦΟΡΟΔΙΑΓΝΩΣΗ</vt:lpstr>
      <vt:lpstr>ΔΙΑΦΟΡΟΔΙΑΓΝΩΣΗ</vt:lpstr>
      <vt:lpstr>ΑΝΤΙΜΕΤΩΠΙΣΗ</vt:lpstr>
      <vt:lpstr>ΣΥΜΦΩΝΕΙΤΕ ΜΕ ΤΗΝ ΑΝΤΙΒΙΟΤΙΚΗ ΑΓΩΓΗ?? </vt:lpstr>
      <vt:lpstr>ΣΥΜΦΩΝΕΙΤΕ ΜΕ ΤΗΝ ΑΝΤΙΒΙΟΤΙΚΗ ΑΓΩΓΗ?? </vt:lpstr>
      <vt:lpstr>ΔΙΑΦΟΡΟΔΙΑΓΝΩΣΗ</vt:lpstr>
      <vt:lpstr>ΔΙΑΦΟΡΟΔΙΑΓΝΩΣΗ</vt:lpstr>
      <vt:lpstr>ΔΙΑΦΟΡΟΔΙΑΓΝΩΣΗ</vt:lpstr>
      <vt:lpstr>Aitia λοιμωξησ κατωτερου αναπνευστικου</vt:lpstr>
      <vt:lpstr>ΒΑΚΤΗΡΙΑΚΕΣ ΛΟΙΜΩΞΕΙΣ</vt:lpstr>
      <vt:lpstr>ΕΝΔΗΜΙΚΕΣ ΒΑΚΤΗΡΙΑΚΕΣ ΛΟΙΜΩΞΕΙΣ</vt:lpstr>
      <vt:lpstr>ΜΥΚΗΤΙΑΣΙΚΕΣ ΛΟΙΜΩΞΕΙΣ</vt:lpstr>
      <vt:lpstr>ΙΟΓΕΝΕΙΣ ΛΟΙΜΩΞΕΙΣ</vt:lpstr>
      <vt:lpstr>ΙΟΓΕΝΕΙΣ ΛΟΙΜΩΞΕΙΣ</vt:lpstr>
      <vt:lpstr>INFLUENZA</vt:lpstr>
      <vt:lpstr>ΔΙΑΓΝΩΣΤΙΚΑ ΤΕΣΤ</vt:lpstr>
      <vt:lpstr>ΟΡΟΤΥΠΟΙ INFLUENZA</vt:lpstr>
      <vt:lpstr>ΔΙΑΓΝΩΣΗ</vt:lpstr>
      <vt:lpstr>Πορεια νοσου</vt:lpstr>
      <vt:lpstr>ΠΟΡΕΙΑ ΝΟΣΟΥ</vt:lpstr>
      <vt:lpstr>Διαφάνεια 46</vt:lpstr>
      <vt:lpstr>Διαφάνεια 47</vt:lpstr>
      <vt:lpstr>Διαφάνεια 48</vt:lpstr>
      <vt:lpstr>Διαφάνεια 49</vt:lpstr>
      <vt:lpstr>ΔΙΑΓΝΩΣΗ</vt:lpstr>
      <vt:lpstr>ΠΙΘΑΝΗ ΑΙΤΙΑ ΘΑΝΑΤΟΥ</vt:lpstr>
      <vt:lpstr>Διαφάνεια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39-2015: A 22-YEAR-OLD MAN WITH HYPOXEMIA AND SHOCK</dc:title>
  <dc:creator>Fotis Barkas</dc:creator>
  <cp:lastModifiedBy>Evangelos</cp:lastModifiedBy>
  <cp:revision>56</cp:revision>
  <dcterms:created xsi:type="dcterms:W3CDTF">2019-05-09T17:23:00Z</dcterms:created>
  <dcterms:modified xsi:type="dcterms:W3CDTF">2019-05-13T18:35:00Z</dcterms:modified>
</cp:coreProperties>
</file>